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72" r:id="rId5"/>
    <p:sldId id="269" r:id="rId6"/>
    <p:sldId id="260" r:id="rId7"/>
    <p:sldId id="265" r:id="rId8"/>
    <p:sldId id="264" r:id="rId9"/>
    <p:sldId id="271" r:id="rId10"/>
    <p:sldId id="261" r:id="rId11"/>
  </p:sldIdLst>
  <p:sldSz cx="6858000" cy="9144000" type="screen4x3"/>
  <p:notesSz cx="6858000" cy="9144000"/>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5827"/>
  </p:normalViewPr>
  <p:slideViewPr>
    <p:cSldViewPr snapToGrid="0">
      <p:cViewPr varScale="1">
        <p:scale>
          <a:sx n="35" d="100"/>
          <a:sy n="35" d="100"/>
        </p:scale>
        <p:origin x="2424" y="3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9" d="100"/>
          <a:sy n="89" d="100"/>
        </p:scale>
        <p:origin x="3840"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EE48C768-5325-2A48-A3E1-8429486C8BE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p>
        </p:txBody>
      </p:sp>
      <p:sp>
        <p:nvSpPr>
          <p:cNvPr id="7171" name="Rectangle 1027">
            <a:extLst>
              <a:ext uri="{FF2B5EF4-FFF2-40B4-BE49-F238E27FC236}">
                <a16:creationId xmlns:a16="http://schemas.microsoft.com/office/drawing/2014/main" id="{2044EFEB-E929-5742-BDC2-D7DFF3CE3549}"/>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lvl1pPr>
          </a:lstStyle>
          <a:p>
            <a:pPr>
              <a:defRPr/>
            </a:pPr>
            <a:endParaRPr lang="en-US"/>
          </a:p>
        </p:txBody>
      </p:sp>
      <p:sp>
        <p:nvSpPr>
          <p:cNvPr id="7172" name="Rectangle 1028">
            <a:extLst>
              <a:ext uri="{FF2B5EF4-FFF2-40B4-BE49-F238E27FC236}">
                <a16:creationId xmlns:a16="http://schemas.microsoft.com/office/drawing/2014/main" id="{A92FC03E-B2DC-564B-B99D-6741AEF8CE50}"/>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a:lvl1pPr>
          </a:lstStyle>
          <a:p>
            <a:pPr>
              <a:defRPr/>
            </a:pPr>
            <a:endParaRPr lang="en-US"/>
          </a:p>
        </p:txBody>
      </p:sp>
      <p:sp>
        <p:nvSpPr>
          <p:cNvPr id="7173" name="Rectangle 1029">
            <a:extLst>
              <a:ext uri="{FF2B5EF4-FFF2-40B4-BE49-F238E27FC236}">
                <a16:creationId xmlns:a16="http://schemas.microsoft.com/office/drawing/2014/main" id="{4A39BE0C-4F0A-8E46-BE13-8754DF8CBB15}"/>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a:lvl1pPr>
          </a:lstStyle>
          <a:p>
            <a:fld id="{EC23F504-D3C2-4A97-8956-E218E7922BE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7361CA-DFD5-8D43-8166-CA6545FF2B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5407E2C2-74CF-2348-9A1D-5AF8151DF8B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AA24AE68-F4DA-4898-9231-2598CE9FFDE2}" type="datetimeFigureOut">
              <a:rPr lang="en-US"/>
              <a:pPr>
                <a:defRPr/>
              </a:pPr>
              <a:t>11/23/2021</a:t>
            </a:fld>
            <a:endParaRPr lang="en-US"/>
          </a:p>
        </p:txBody>
      </p:sp>
      <p:sp>
        <p:nvSpPr>
          <p:cNvPr id="4" name="Slide Image Placeholder 3">
            <a:extLst>
              <a:ext uri="{FF2B5EF4-FFF2-40B4-BE49-F238E27FC236}">
                <a16:creationId xmlns:a16="http://schemas.microsoft.com/office/drawing/2014/main" id="{BFA45544-0B91-5747-BFDD-8BCC111F91B1}"/>
              </a:ext>
            </a:extLst>
          </p:cNvPr>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0961026-D739-4647-B7A4-5652D29C238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0A464AD-C290-1F4B-9E46-86597459A80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0C7A373F-191A-F64F-B9F9-0FA09F0A4BA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a:lvl1pPr>
          </a:lstStyle>
          <a:p>
            <a:fld id="{4AD58435-79FD-41C2-AC5D-3D77306F8E8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60865F4A-45BC-4FC7-9C01-17D28615C5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6CA95060-8FF1-4FA1-B436-1DF35DFDB3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7" name="Slide Number Placeholder 3">
            <a:extLst>
              <a:ext uri="{FF2B5EF4-FFF2-40B4-BE49-F238E27FC236}">
                <a16:creationId xmlns:a16="http://schemas.microsoft.com/office/drawing/2014/main" id="{1D154537-C242-428C-B5B0-972BAD3091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fld id="{9A664405-066B-41AE-8263-BBC7AB28F31C}"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F7B50807-973C-421E-A0B5-62D92D0283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7EAD6824-CA7F-4F6D-9987-FF58FD2BCB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8435" name="Slide Number Placeholder 3">
            <a:extLst>
              <a:ext uri="{FF2B5EF4-FFF2-40B4-BE49-F238E27FC236}">
                <a16:creationId xmlns:a16="http://schemas.microsoft.com/office/drawing/2014/main" id="{725C3FDC-B2B6-4C44-BB0F-15D49080D9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fld id="{F142340F-C104-4B7F-A920-5F6FA9FB78E1}"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217C53F1-A60A-4FE3-944F-C446372DC6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BE2A7FB9-C5E1-48B6-B5DC-CF6F93D81D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5603" name="Slide Number Placeholder 3">
            <a:extLst>
              <a:ext uri="{FF2B5EF4-FFF2-40B4-BE49-F238E27FC236}">
                <a16:creationId xmlns:a16="http://schemas.microsoft.com/office/drawing/2014/main" id="{9B20F8E7-C19A-4278-9518-A941B75945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fld id="{8E518B62-6736-48DB-AE7C-F86EF825651B}" type="slidenum">
              <a:rPr lang="en-US" altLang="en-US"/>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ECA1B20-7C19-4024-8201-83932B596462}"/>
              </a:ext>
            </a:extLst>
          </p:cNvPr>
          <p:cNvSpPr>
            <a:spLocks noGrp="1" noChangeArrowheads="1"/>
          </p:cNvSpPr>
          <p:nvPr>
            <p:ph type="dt" sz="half" idx="10"/>
          </p:nvPr>
        </p:nvSpPr>
        <p:spPr>
          <a:ln/>
        </p:spPr>
        <p:txBody>
          <a:bodyPr/>
          <a:lstStyle>
            <a:lvl1pPr>
              <a:defRPr/>
            </a:lvl1pPr>
          </a:lstStyle>
          <a:p>
            <a:pPr>
              <a:defRPr/>
            </a:pPr>
            <a:fld id="{35983E7B-4B5B-46A6-9F53-BCA4D9B8FC6F}" type="datetime1">
              <a:rPr lang="en-US"/>
              <a:pPr>
                <a:defRPr/>
              </a:pPr>
              <a:t>11/23/2021</a:t>
            </a:fld>
            <a:endParaRPr lang="en-US"/>
          </a:p>
        </p:txBody>
      </p:sp>
      <p:sp>
        <p:nvSpPr>
          <p:cNvPr id="5" name="Rectangle 5">
            <a:extLst>
              <a:ext uri="{FF2B5EF4-FFF2-40B4-BE49-F238E27FC236}">
                <a16:creationId xmlns:a16="http://schemas.microsoft.com/office/drawing/2014/main" id="{CF3AE8EA-AE58-482E-A14D-B5FA2D1B7C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0513468-4458-4DBB-A4DB-AA54C9734121}"/>
              </a:ext>
            </a:extLst>
          </p:cNvPr>
          <p:cNvSpPr>
            <a:spLocks noGrp="1" noChangeArrowheads="1"/>
          </p:cNvSpPr>
          <p:nvPr>
            <p:ph type="sldNum" sz="quarter" idx="12"/>
          </p:nvPr>
        </p:nvSpPr>
        <p:spPr>
          <a:ln/>
        </p:spPr>
        <p:txBody>
          <a:bodyPr/>
          <a:lstStyle>
            <a:lvl1pPr>
              <a:defRPr/>
            </a:lvl1pPr>
          </a:lstStyle>
          <a:p>
            <a:fld id="{F3FBAC6C-33F2-41F2-A85B-3E45BA6F1F94}" type="slidenum">
              <a:rPr lang="en-US" altLang="en-US"/>
              <a:pPr/>
              <a:t>‹#›</a:t>
            </a:fld>
            <a:endParaRPr lang="en-US" altLang="en-US"/>
          </a:p>
        </p:txBody>
      </p:sp>
    </p:spTree>
    <p:extLst>
      <p:ext uri="{BB962C8B-B14F-4D97-AF65-F5344CB8AC3E}">
        <p14:creationId xmlns:p14="http://schemas.microsoft.com/office/powerpoint/2010/main" val="1448727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9508B91-470D-4280-954C-C232A3562FBB}"/>
              </a:ext>
            </a:extLst>
          </p:cNvPr>
          <p:cNvSpPr>
            <a:spLocks noGrp="1" noChangeArrowheads="1"/>
          </p:cNvSpPr>
          <p:nvPr>
            <p:ph type="dt" sz="half" idx="10"/>
          </p:nvPr>
        </p:nvSpPr>
        <p:spPr>
          <a:ln/>
        </p:spPr>
        <p:txBody>
          <a:bodyPr/>
          <a:lstStyle>
            <a:lvl1pPr>
              <a:defRPr/>
            </a:lvl1pPr>
          </a:lstStyle>
          <a:p>
            <a:pPr>
              <a:defRPr/>
            </a:pPr>
            <a:fld id="{198C8809-E946-4264-AC98-61E61157F9DC}" type="datetime1">
              <a:rPr lang="en-US"/>
              <a:pPr>
                <a:defRPr/>
              </a:pPr>
              <a:t>11/23/2021</a:t>
            </a:fld>
            <a:endParaRPr lang="en-US"/>
          </a:p>
        </p:txBody>
      </p:sp>
      <p:sp>
        <p:nvSpPr>
          <p:cNvPr id="5" name="Rectangle 5">
            <a:extLst>
              <a:ext uri="{FF2B5EF4-FFF2-40B4-BE49-F238E27FC236}">
                <a16:creationId xmlns:a16="http://schemas.microsoft.com/office/drawing/2014/main" id="{7DA15C3C-CD8D-431C-8D6E-6A2B9C7B58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F2B9CA0-8563-4795-BF0D-59F96A1728CA}"/>
              </a:ext>
            </a:extLst>
          </p:cNvPr>
          <p:cNvSpPr>
            <a:spLocks noGrp="1" noChangeArrowheads="1"/>
          </p:cNvSpPr>
          <p:nvPr>
            <p:ph type="sldNum" sz="quarter" idx="12"/>
          </p:nvPr>
        </p:nvSpPr>
        <p:spPr>
          <a:ln/>
        </p:spPr>
        <p:txBody>
          <a:bodyPr/>
          <a:lstStyle>
            <a:lvl1pPr>
              <a:defRPr/>
            </a:lvl1pPr>
          </a:lstStyle>
          <a:p>
            <a:fld id="{55E074C4-BEA0-4F0B-98C5-25441CB3D1C2}" type="slidenum">
              <a:rPr lang="en-US" altLang="en-US"/>
              <a:pPr/>
              <a:t>‹#›</a:t>
            </a:fld>
            <a:endParaRPr lang="en-US" altLang="en-US"/>
          </a:p>
        </p:txBody>
      </p:sp>
    </p:spTree>
    <p:extLst>
      <p:ext uri="{BB962C8B-B14F-4D97-AF65-F5344CB8AC3E}">
        <p14:creationId xmlns:p14="http://schemas.microsoft.com/office/powerpoint/2010/main" val="43509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5" y="812800"/>
            <a:ext cx="1457325" cy="7315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812800"/>
            <a:ext cx="4219575" cy="7315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8E2B416-EF05-444C-9AE6-83006F213F20}"/>
              </a:ext>
            </a:extLst>
          </p:cNvPr>
          <p:cNvSpPr>
            <a:spLocks noGrp="1" noChangeArrowheads="1"/>
          </p:cNvSpPr>
          <p:nvPr>
            <p:ph type="dt" sz="half" idx="10"/>
          </p:nvPr>
        </p:nvSpPr>
        <p:spPr>
          <a:ln/>
        </p:spPr>
        <p:txBody>
          <a:bodyPr/>
          <a:lstStyle>
            <a:lvl1pPr>
              <a:defRPr/>
            </a:lvl1pPr>
          </a:lstStyle>
          <a:p>
            <a:pPr>
              <a:defRPr/>
            </a:pPr>
            <a:fld id="{D8348099-E62B-457E-A03F-49441225E453}" type="datetime1">
              <a:rPr lang="en-US"/>
              <a:pPr>
                <a:defRPr/>
              </a:pPr>
              <a:t>11/23/2021</a:t>
            </a:fld>
            <a:endParaRPr lang="en-US"/>
          </a:p>
        </p:txBody>
      </p:sp>
      <p:sp>
        <p:nvSpPr>
          <p:cNvPr id="5" name="Rectangle 5">
            <a:extLst>
              <a:ext uri="{FF2B5EF4-FFF2-40B4-BE49-F238E27FC236}">
                <a16:creationId xmlns:a16="http://schemas.microsoft.com/office/drawing/2014/main" id="{149E984D-2CBD-450D-AEC4-A6712EC2CD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B2A7AE-3A82-41A0-8DC3-2B2FA97D7B32}"/>
              </a:ext>
            </a:extLst>
          </p:cNvPr>
          <p:cNvSpPr>
            <a:spLocks noGrp="1" noChangeArrowheads="1"/>
          </p:cNvSpPr>
          <p:nvPr>
            <p:ph type="sldNum" sz="quarter" idx="12"/>
          </p:nvPr>
        </p:nvSpPr>
        <p:spPr>
          <a:ln/>
        </p:spPr>
        <p:txBody>
          <a:bodyPr/>
          <a:lstStyle>
            <a:lvl1pPr>
              <a:defRPr/>
            </a:lvl1pPr>
          </a:lstStyle>
          <a:p>
            <a:fld id="{0CF74DCB-99C1-419C-9F30-2DC33DF0377B}" type="slidenum">
              <a:rPr lang="en-US" altLang="en-US"/>
              <a:pPr/>
              <a:t>‹#›</a:t>
            </a:fld>
            <a:endParaRPr lang="en-US" altLang="en-US"/>
          </a:p>
        </p:txBody>
      </p:sp>
    </p:spTree>
    <p:extLst>
      <p:ext uri="{BB962C8B-B14F-4D97-AF65-F5344CB8AC3E}">
        <p14:creationId xmlns:p14="http://schemas.microsoft.com/office/powerpoint/2010/main" val="355882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ADB8D81-B7E5-4FCC-B3D4-C443F6026807}"/>
              </a:ext>
            </a:extLst>
          </p:cNvPr>
          <p:cNvSpPr>
            <a:spLocks noGrp="1" noChangeArrowheads="1"/>
          </p:cNvSpPr>
          <p:nvPr>
            <p:ph type="dt" sz="half" idx="10"/>
          </p:nvPr>
        </p:nvSpPr>
        <p:spPr>
          <a:ln/>
        </p:spPr>
        <p:txBody>
          <a:bodyPr/>
          <a:lstStyle>
            <a:lvl1pPr>
              <a:defRPr/>
            </a:lvl1pPr>
          </a:lstStyle>
          <a:p>
            <a:pPr>
              <a:defRPr/>
            </a:pPr>
            <a:fld id="{A012C3CC-A8A7-4710-B38B-F8F29C908881}" type="datetime1">
              <a:rPr lang="en-US"/>
              <a:pPr>
                <a:defRPr/>
              </a:pPr>
              <a:t>11/23/2021</a:t>
            </a:fld>
            <a:endParaRPr lang="en-US"/>
          </a:p>
        </p:txBody>
      </p:sp>
      <p:sp>
        <p:nvSpPr>
          <p:cNvPr id="5" name="Rectangle 5">
            <a:extLst>
              <a:ext uri="{FF2B5EF4-FFF2-40B4-BE49-F238E27FC236}">
                <a16:creationId xmlns:a16="http://schemas.microsoft.com/office/drawing/2014/main" id="{1B5911E7-0665-4249-A7F0-84B85F12FA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5C312C-A5BE-45C7-A83F-D0C738FCA23B}"/>
              </a:ext>
            </a:extLst>
          </p:cNvPr>
          <p:cNvSpPr>
            <a:spLocks noGrp="1" noChangeArrowheads="1"/>
          </p:cNvSpPr>
          <p:nvPr>
            <p:ph type="sldNum" sz="quarter" idx="12"/>
          </p:nvPr>
        </p:nvSpPr>
        <p:spPr>
          <a:ln/>
        </p:spPr>
        <p:txBody>
          <a:bodyPr/>
          <a:lstStyle>
            <a:lvl1pPr>
              <a:defRPr/>
            </a:lvl1pPr>
          </a:lstStyle>
          <a:p>
            <a:fld id="{1E3C2D25-510C-4BE2-AD61-C4F9BE81E6C8}" type="slidenum">
              <a:rPr lang="en-US" altLang="en-US"/>
              <a:pPr/>
              <a:t>‹#›</a:t>
            </a:fld>
            <a:endParaRPr lang="en-US" altLang="en-US"/>
          </a:p>
        </p:txBody>
      </p:sp>
    </p:spTree>
    <p:extLst>
      <p:ext uri="{BB962C8B-B14F-4D97-AF65-F5344CB8AC3E}">
        <p14:creationId xmlns:p14="http://schemas.microsoft.com/office/powerpoint/2010/main" val="2914356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2F3B803-C015-491F-AA19-493DB002925B}"/>
              </a:ext>
            </a:extLst>
          </p:cNvPr>
          <p:cNvSpPr>
            <a:spLocks noGrp="1" noChangeArrowheads="1"/>
          </p:cNvSpPr>
          <p:nvPr>
            <p:ph type="dt" sz="half" idx="10"/>
          </p:nvPr>
        </p:nvSpPr>
        <p:spPr>
          <a:ln/>
        </p:spPr>
        <p:txBody>
          <a:bodyPr/>
          <a:lstStyle>
            <a:lvl1pPr>
              <a:defRPr/>
            </a:lvl1pPr>
          </a:lstStyle>
          <a:p>
            <a:pPr>
              <a:defRPr/>
            </a:pPr>
            <a:fld id="{8F0377BE-DD69-4C48-84D8-2091A55F5CCC}" type="datetime1">
              <a:rPr lang="en-US"/>
              <a:pPr>
                <a:defRPr/>
              </a:pPr>
              <a:t>11/23/2021</a:t>
            </a:fld>
            <a:endParaRPr lang="en-US"/>
          </a:p>
        </p:txBody>
      </p:sp>
      <p:sp>
        <p:nvSpPr>
          <p:cNvPr id="5" name="Rectangle 5">
            <a:extLst>
              <a:ext uri="{FF2B5EF4-FFF2-40B4-BE49-F238E27FC236}">
                <a16:creationId xmlns:a16="http://schemas.microsoft.com/office/drawing/2014/main" id="{DB48173C-50AD-4A35-AEC7-1E5F4EFFD6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95C6EF9-6CA8-48F8-94E4-8CB780AE0CBD}"/>
              </a:ext>
            </a:extLst>
          </p:cNvPr>
          <p:cNvSpPr>
            <a:spLocks noGrp="1" noChangeArrowheads="1"/>
          </p:cNvSpPr>
          <p:nvPr>
            <p:ph type="sldNum" sz="quarter" idx="12"/>
          </p:nvPr>
        </p:nvSpPr>
        <p:spPr>
          <a:ln/>
        </p:spPr>
        <p:txBody>
          <a:bodyPr/>
          <a:lstStyle>
            <a:lvl1pPr>
              <a:defRPr/>
            </a:lvl1pPr>
          </a:lstStyle>
          <a:p>
            <a:fld id="{D834EAB8-B1D2-4B44-8303-9A98DADF4CF4}" type="slidenum">
              <a:rPr lang="en-US" altLang="en-US"/>
              <a:pPr/>
              <a:t>‹#›</a:t>
            </a:fld>
            <a:endParaRPr lang="en-US" altLang="en-US"/>
          </a:p>
        </p:txBody>
      </p:sp>
    </p:spTree>
    <p:extLst>
      <p:ext uri="{BB962C8B-B14F-4D97-AF65-F5344CB8AC3E}">
        <p14:creationId xmlns:p14="http://schemas.microsoft.com/office/powerpoint/2010/main" val="256428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5522B2C-01B8-46B3-A05C-DDD620477959}"/>
              </a:ext>
            </a:extLst>
          </p:cNvPr>
          <p:cNvSpPr>
            <a:spLocks noGrp="1" noChangeArrowheads="1"/>
          </p:cNvSpPr>
          <p:nvPr>
            <p:ph type="dt" sz="half" idx="10"/>
          </p:nvPr>
        </p:nvSpPr>
        <p:spPr>
          <a:ln/>
        </p:spPr>
        <p:txBody>
          <a:bodyPr/>
          <a:lstStyle>
            <a:lvl1pPr>
              <a:defRPr/>
            </a:lvl1pPr>
          </a:lstStyle>
          <a:p>
            <a:pPr>
              <a:defRPr/>
            </a:pPr>
            <a:fld id="{7E49B897-18EC-4154-B3F5-F0525372276F}" type="datetime1">
              <a:rPr lang="en-US"/>
              <a:pPr>
                <a:defRPr/>
              </a:pPr>
              <a:t>11/23/2021</a:t>
            </a:fld>
            <a:endParaRPr lang="en-US"/>
          </a:p>
        </p:txBody>
      </p:sp>
      <p:sp>
        <p:nvSpPr>
          <p:cNvPr id="6" name="Rectangle 5">
            <a:extLst>
              <a:ext uri="{FF2B5EF4-FFF2-40B4-BE49-F238E27FC236}">
                <a16:creationId xmlns:a16="http://schemas.microsoft.com/office/drawing/2014/main" id="{52267A2F-DEE4-4297-903D-ED4B9CD5A9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D494BCF-DC87-4EC4-B521-3C0446AEEB2B}"/>
              </a:ext>
            </a:extLst>
          </p:cNvPr>
          <p:cNvSpPr>
            <a:spLocks noGrp="1" noChangeArrowheads="1"/>
          </p:cNvSpPr>
          <p:nvPr>
            <p:ph type="sldNum" sz="quarter" idx="12"/>
          </p:nvPr>
        </p:nvSpPr>
        <p:spPr>
          <a:ln/>
        </p:spPr>
        <p:txBody>
          <a:bodyPr/>
          <a:lstStyle>
            <a:lvl1pPr>
              <a:defRPr/>
            </a:lvl1pPr>
          </a:lstStyle>
          <a:p>
            <a:fld id="{352F6570-7851-4D7F-BD26-AA9E926E8876}" type="slidenum">
              <a:rPr lang="en-US" altLang="en-US"/>
              <a:pPr/>
              <a:t>‹#›</a:t>
            </a:fld>
            <a:endParaRPr lang="en-US" altLang="en-US"/>
          </a:p>
        </p:txBody>
      </p:sp>
    </p:spTree>
    <p:extLst>
      <p:ext uri="{BB962C8B-B14F-4D97-AF65-F5344CB8AC3E}">
        <p14:creationId xmlns:p14="http://schemas.microsoft.com/office/powerpoint/2010/main" val="116357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142FCF1-B61D-427A-AD11-FBFA266A1B26}"/>
              </a:ext>
            </a:extLst>
          </p:cNvPr>
          <p:cNvSpPr>
            <a:spLocks noGrp="1" noChangeArrowheads="1"/>
          </p:cNvSpPr>
          <p:nvPr>
            <p:ph type="dt" sz="half" idx="10"/>
          </p:nvPr>
        </p:nvSpPr>
        <p:spPr>
          <a:ln/>
        </p:spPr>
        <p:txBody>
          <a:bodyPr/>
          <a:lstStyle>
            <a:lvl1pPr>
              <a:defRPr/>
            </a:lvl1pPr>
          </a:lstStyle>
          <a:p>
            <a:pPr>
              <a:defRPr/>
            </a:pPr>
            <a:fld id="{A36FDB9C-77D4-4EBA-8C5A-E5BD547EEBFD}" type="datetime1">
              <a:rPr lang="en-US"/>
              <a:pPr>
                <a:defRPr/>
              </a:pPr>
              <a:t>11/23/2021</a:t>
            </a:fld>
            <a:endParaRPr lang="en-US"/>
          </a:p>
        </p:txBody>
      </p:sp>
      <p:sp>
        <p:nvSpPr>
          <p:cNvPr id="8" name="Rectangle 5">
            <a:extLst>
              <a:ext uri="{FF2B5EF4-FFF2-40B4-BE49-F238E27FC236}">
                <a16:creationId xmlns:a16="http://schemas.microsoft.com/office/drawing/2014/main" id="{1DDECCD2-FF20-448A-B543-627C697D1D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26EC68E-4684-4FD5-AE73-CC99F3E1469F}"/>
              </a:ext>
            </a:extLst>
          </p:cNvPr>
          <p:cNvSpPr>
            <a:spLocks noGrp="1" noChangeArrowheads="1"/>
          </p:cNvSpPr>
          <p:nvPr>
            <p:ph type="sldNum" sz="quarter" idx="12"/>
          </p:nvPr>
        </p:nvSpPr>
        <p:spPr>
          <a:ln/>
        </p:spPr>
        <p:txBody>
          <a:bodyPr/>
          <a:lstStyle>
            <a:lvl1pPr>
              <a:defRPr/>
            </a:lvl1pPr>
          </a:lstStyle>
          <a:p>
            <a:fld id="{99BDE556-2DF7-487F-B04E-DFA62E7003B5}" type="slidenum">
              <a:rPr lang="en-US" altLang="en-US"/>
              <a:pPr/>
              <a:t>‹#›</a:t>
            </a:fld>
            <a:endParaRPr lang="en-US" altLang="en-US"/>
          </a:p>
        </p:txBody>
      </p:sp>
    </p:spTree>
    <p:extLst>
      <p:ext uri="{BB962C8B-B14F-4D97-AF65-F5344CB8AC3E}">
        <p14:creationId xmlns:p14="http://schemas.microsoft.com/office/powerpoint/2010/main" val="2556708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A76E012-B157-4353-AAFC-C046E6EE4C0D}"/>
              </a:ext>
            </a:extLst>
          </p:cNvPr>
          <p:cNvSpPr>
            <a:spLocks noGrp="1" noChangeArrowheads="1"/>
          </p:cNvSpPr>
          <p:nvPr>
            <p:ph type="dt" sz="half" idx="10"/>
          </p:nvPr>
        </p:nvSpPr>
        <p:spPr>
          <a:ln/>
        </p:spPr>
        <p:txBody>
          <a:bodyPr/>
          <a:lstStyle>
            <a:lvl1pPr>
              <a:defRPr/>
            </a:lvl1pPr>
          </a:lstStyle>
          <a:p>
            <a:pPr>
              <a:defRPr/>
            </a:pPr>
            <a:fld id="{ACA06927-1679-41DE-A37D-EC9CBD73EDFD}" type="datetime1">
              <a:rPr lang="en-US"/>
              <a:pPr>
                <a:defRPr/>
              </a:pPr>
              <a:t>11/23/2021</a:t>
            </a:fld>
            <a:endParaRPr lang="en-US"/>
          </a:p>
        </p:txBody>
      </p:sp>
      <p:sp>
        <p:nvSpPr>
          <p:cNvPr id="4" name="Rectangle 5">
            <a:extLst>
              <a:ext uri="{FF2B5EF4-FFF2-40B4-BE49-F238E27FC236}">
                <a16:creationId xmlns:a16="http://schemas.microsoft.com/office/drawing/2014/main" id="{DB642B24-7206-4B0C-B4C7-DA6BB6CE8D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9E745BE-2F92-4D97-9663-7C468086D1B0}"/>
              </a:ext>
            </a:extLst>
          </p:cNvPr>
          <p:cNvSpPr>
            <a:spLocks noGrp="1" noChangeArrowheads="1"/>
          </p:cNvSpPr>
          <p:nvPr>
            <p:ph type="sldNum" sz="quarter" idx="12"/>
          </p:nvPr>
        </p:nvSpPr>
        <p:spPr>
          <a:ln/>
        </p:spPr>
        <p:txBody>
          <a:bodyPr/>
          <a:lstStyle>
            <a:lvl1pPr>
              <a:defRPr/>
            </a:lvl1pPr>
          </a:lstStyle>
          <a:p>
            <a:fld id="{EEC602C3-FAAF-419A-9B3B-FCE4AE8AA778}" type="slidenum">
              <a:rPr lang="en-US" altLang="en-US"/>
              <a:pPr/>
              <a:t>‹#›</a:t>
            </a:fld>
            <a:endParaRPr lang="en-US" altLang="en-US"/>
          </a:p>
        </p:txBody>
      </p:sp>
    </p:spTree>
    <p:extLst>
      <p:ext uri="{BB962C8B-B14F-4D97-AF65-F5344CB8AC3E}">
        <p14:creationId xmlns:p14="http://schemas.microsoft.com/office/powerpoint/2010/main" val="2361767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4E7F5C8-E331-4476-AD84-6239057FB272}"/>
              </a:ext>
            </a:extLst>
          </p:cNvPr>
          <p:cNvSpPr>
            <a:spLocks noGrp="1" noChangeArrowheads="1"/>
          </p:cNvSpPr>
          <p:nvPr>
            <p:ph type="dt" sz="half" idx="10"/>
          </p:nvPr>
        </p:nvSpPr>
        <p:spPr>
          <a:ln/>
        </p:spPr>
        <p:txBody>
          <a:bodyPr/>
          <a:lstStyle>
            <a:lvl1pPr>
              <a:defRPr/>
            </a:lvl1pPr>
          </a:lstStyle>
          <a:p>
            <a:pPr>
              <a:defRPr/>
            </a:pPr>
            <a:fld id="{FF8BD9D2-2FEA-40CD-8CAC-2B2B7568BF7D}" type="datetime1">
              <a:rPr lang="en-US"/>
              <a:pPr>
                <a:defRPr/>
              </a:pPr>
              <a:t>11/23/2021</a:t>
            </a:fld>
            <a:endParaRPr lang="en-US"/>
          </a:p>
        </p:txBody>
      </p:sp>
      <p:sp>
        <p:nvSpPr>
          <p:cNvPr id="3" name="Rectangle 5">
            <a:extLst>
              <a:ext uri="{FF2B5EF4-FFF2-40B4-BE49-F238E27FC236}">
                <a16:creationId xmlns:a16="http://schemas.microsoft.com/office/drawing/2014/main" id="{F544C5D5-7347-4FA8-B57D-68EA9B4011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0D3A2D1-8161-476F-9235-F97395CF5538}"/>
              </a:ext>
            </a:extLst>
          </p:cNvPr>
          <p:cNvSpPr>
            <a:spLocks noGrp="1" noChangeArrowheads="1"/>
          </p:cNvSpPr>
          <p:nvPr>
            <p:ph type="sldNum" sz="quarter" idx="12"/>
          </p:nvPr>
        </p:nvSpPr>
        <p:spPr>
          <a:ln/>
        </p:spPr>
        <p:txBody>
          <a:bodyPr/>
          <a:lstStyle>
            <a:lvl1pPr>
              <a:defRPr/>
            </a:lvl1pPr>
          </a:lstStyle>
          <a:p>
            <a:fld id="{B843D7EB-1392-43DA-B7B2-D3F79F14C87D}" type="slidenum">
              <a:rPr lang="en-US" altLang="en-US"/>
              <a:pPr/>
              <a:t>‹#›</a:t>
            </a:fld>
            <a:endParaRPr lang="en-US" altLang="en-US"/>
          </a:p>
        </p:txBody>
      </p:sp>
    </p:spTree>
    <p:extLst>
      <p:ext uri="{BB962C8B-B14F-4D97-AF65-F5344CB8AC3E}">
        <p14:creationId xmlns:p14="http://schemas.microsoft.com/office/powerpoint/2010/main" val="93589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136E4A1-405A-4BB3-94FE-B20B5E9F70D1}"/>
              </a:ext>
            </a:extLst>
          </p:cNvPr>
          <p:cNvSpPr>
            <a:spLocks noGrp="1" noChangeArrowheads="1"/>
          </p:cNvSpPr>
          <p:nvPr>
            <p:ph type="dt" sz="half" idx="10"/>
          </p:nvPr>
        </p:nvSpPr>
        <p:spPr>
          <a:ln/>
        </p:spPr>
        <p:txBody>
          <a:bodyPr/>
          <a:lstStyle>
            <a:lvl1pPr>
              <a:defRPr/>
            </a:lvl1pPr>
          </a:lstStyle>
          <a:p>
            <a:pPr>
              <a:defRPr/>
            </a:pPr>
            <a:fld id="{A963B671-30AB-4514-A7DC-8C3F314CE37A}" type="datetime1">
              <a:rPr lang="en-US"/>
              <a:pPr>
                <a:defRPr/>
              </a:pPr>
              <a:t>11/23/2021</a:t>
            </a:fld>
            <a:endParaRPr lang="en-US"/>
          </a:p>
        </p:txBody>
      </p:sp>
      <p:sp>
        <p:nvSpPr>
          <p:cNvPr id="6" name="Rectangle 5">
            <a:extLst>
              <a:ext uri="{FF2B5EF4-FFF2-40B4-BE49-F238E27FC236}">
                <a16:creationId xmlns:a16="http://schemas.microsoft.com/office/drawing/2014/main" id="{0B778F25-39D7-4D8F-96C7-3FD75526B5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6696B5C-4F94-4091-9E92-EB5B0A3BB86D}"/>
              </a:ext>
            </a:extLst>
          </p:cNvPr>
          <p:cNvSpPr>
            <a:spLocks noGrp="1" noChangeArrowheads="1"/>
          </p:cNvSpPr>
          <p:nvPr>
            <p:ph type="sldNum" sz="quarter" idx="12"/>
          </p:nvPr>
        </p:nvSpPr>
        <p:spPr>
          <a:ln/>
        </p:spPr>
        <p:txBody>
          <a:bodyPr/>
          <a:lstStyle>
            <a:lvl1pPr>
              <a:defRPr/>
            </a:lvl1pPr>
          </a:lstStyle>
          <a:p>
            <a:fld id="{A9CBE0B2-A6CE-4AB1-BE11-54545524783E}" type="slidenum">
              <a:rPr lang="en-US" altLang="en-US"/>
              <a:pPr/>
              <a:t>‹#›</a:t>
            </a:fld>
            <a:endParaRPr lang="en-US" altLang="en-US"/>
          </a:p>
        </p:txBody>
      </p:sp>
    </p:spTree>
    <p:extLst>
      <p:ext uri="{BB962C8B-B14F-4D97-AF65-F5344CB8AC3E}">
        <p14:creationId xmlns:p14="http://schemas.microsoft.com/office/powerpoint/2010/main" val="2364126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B00FDC0-C43A-4C60-BD6B-A0E0CC7E1FD0}"/>
              </a:ext>
            </a:extLst>
          </p:cNvPr>
          <p:cNvSpPr>
            <a:spLocks noGrp="1" noChangeArrowheads="1"/>
          </p:cNvSpPr>
          <p:nvPr>
            <p:ph type="dt" sz="half" idx="10"/>
          </p:nvPr>
        </p:nvSpPr>
        <p:spPr>
          <a:ln/>
        </p:spPr>
        <p:txBody>
          <a:bodyPr/>
          <a:lstStyle>
            <a:lvl1pPr>
              <a:defRPr/>
            </a:lvl1pPr>
          </a:lstStyle>
          <a:p>
            <a:pPr>
              <a:defRPr/>
            </a:pPr>
            <a:fld id="{DAD8850F-73E3-4A9B-96FA-CC6CF9CD2561}" type="datetime1">
              <a:rPr lang="en-US"/>
              <a:pPr>
                <a:defRPr/>
              </a:pPr>
              <a:t>11/23/2021</a:t>
            </a:fld>
            <a:endParaRPr lang="en-US"/>
          </a:p>
        </p:txBody>
      </p:sp>
      <p:sp>
        <p:nvSpPr>
          <p:cNvPr id="6" name="Rectangle 5">
            <a:extLst>
              <a:ext uri="{FF2B5EF4-FFF2-40B4-BE49-F238E27FC236}">
                <a16:creationId xmlns:a16="http://schemas.microsoft.com/office/drawing/2014/main" id="{45D7FED7-79CE-4C63-8D48-4A70908C15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1B51346-CE38-493D-90E6-86501793393E}"/>
              </a:ext>
            </a:extLst>
          </p:cNvPr>
          <p:cNvSpPr>
            <a:spLocks noGrp="1" noChangeArrowheads="1"/>
          </p:cNvSpPr>
          <p:nvPr>
            <p:ph type="sldNum" sz="quarter" idx="12"/>
          </p:nvPr>
        </p:nvSpPr>
        <p:spPr>
          <a:ln/>
        </p:spPr>
        <p:txBody>
          <a:bodyPr/>
          <a:lstStyle>
            <a:lvl1pPr>
              <a:defRPr/>
            </a:lvl1pPr>
          </a:lstStyle>
          <a:p>
            <a:fld id="{DF48479A-378D-48CD-9112-FCF1DB9CD97D}" type="slidenum">
              <a:rPr lang="en-US" altLang="en-US"/>
              <a:pPr/>
              <a:t>‹#›</a:t>
            </a:fld>
            <a:endParaRPr lang="en-US" altLang="en-US"/>
          </a:p>
        </p:txBody>
      </p:sp>
    </p:spTree>
    <p:extLst>
      <p:ext uri="{BB962C8B-B14F-4D97-AF65-F5344CB8AC3E}">
        <p14:creationId xmlns:p14="http://schemas.microsoft.com/office/powerpoint/2010/main" val="141888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9D517BD-1104-4CF4-9B29-9718F81F6C92}"/>
              </a:ext>
            </a:extLst>
          </p:cNvPr>
          <p:cNvSpPr>
            <a:spLocks noGrp="1" noChangeArrowheads="1"/>
          </p:cNvSpPr>
          <p:nvPr>
            <p:ph type="title"/>
          </p:nvPr>
        </p:nvSpPr>
        <p:spPr bwMode="auto">
          <a:xfrm>
            <a:off x="514350" y="812800"/>
            <a:ext cx="5829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7DDA77A-0A14-47E0-BEE5-226179DFD71D}"/>
              </a:ext>
            </a:extLst>
          </p:cNvPr>
          <p:cNvSpPr>
            <a:spLocks noGrp="1" noChangeArrowheads="1"/>
          </p:cNvSpPr>
          <p:nvPr>
            <p:ph type="body" idx="1"/>
          </p:nvPr>
        </p:nvSpPr>
        <p:spPr bwMode="auto">
          <a:xfrm>
            <a:off x="514350" y="2641600"/>
            <a:ext cx="5829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DC4FE5A-03B8-C940-95DE-BB6185BA1CC3}"/>
              </a:ext>
            </a:extLst>
          </p:cNvPr>
          <p:cNvSpPr>
            <a:spLocks noGrp="1" noChangeArrowheads="1"/>
          </p:cNvSpPr>
          <p:nvPr>
            <p:ph type="dt" sz="half" idx="2"/>
          </p:nvPr>
        </p:nvSpPr>
        <p:spPr bwMode="auto">
          <a:xfrm>
            <a:off x="514350" y="8331200"/>
            <a:ext cx="142875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45249F65-6325-46A2-A446-BAAF41B38108}" type="datetime1">
              <a:rPr lang="en-US"/>
              <a:pPr>
                <a:defRPr/>
              </a:pPr>
              <a:t>11/23/2021</a:t>
            </a:fld>
            <a:endParaRPr lang="en-US"/>
          </a:p>
        </p:txBody>
      </p:sp>
      <p:sp>
        <p:nvSpPr>
          <p:cNvPr id="1029" name="Rectangle 5">
            <a:extLst>
              <a:ext uri="{FF2B5EF4-FFF2-40B4-BE49-F238E27FC236}">
                <a16:creationId xmlns:a16="http://schemas.microsoft.com/office/drawing/2014/main" id="{6E3AB80B-4CA8-7541-A7FA-FE8F17EBF53A}"/>
              </a:ext>
            </a:extLst>
          </p:cNvPr>
          <p:cNvSpPr>
            <a:spLocks noGrp="1" noChangeArrowheads="1"/>
          </p:cNvSpPr>
          <p:nvPr>
            <p:ph type="ftr" sz="quarter" idx="3"/>
          </p:nvPr>
        </p:nvSpPr>
        <p:spPr bwMode="auto">
          <a:xfrm>
            <a:off x="2343150" y="8331200"/>
            <a:ext cx="21717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D1746FCD-3713-F54D-B05D-F95DF6EB3CEB}"/>
              </a:ext>
            </a:extLst>
          </p:cNvPr>
          <p:cNvSpPr>
            <a:spLocks noGrp="1" noChangeArrowheads="1"/>
          </p:cNvSpPr>
          <p:nvPr>
            <p:ph type="sldNum" sz="quarter" idx="4"/>
          </p:nvPr>
        </p:nvSpPr>
        <p:spPr bwMode="auto">
          <a:xfrm>
            <a:off x="4914900" y="8331200"/>
            <a:ext cx="142875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4AFA191-6161-4D85-A6B2-7F8C798AD07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gpoc.club/"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mmi.org/" TargetMode="External"/><Relationship Id="rId5" Type="http://schemas.openxmlformats.org/officeDocument/2006/relationships/hyperlink" Target="https://www.publiclandsforthepeople.org/" TargetMode="External"/><Relationship Id="rId4" Type="http://schemas.openxmlformats.org/officeDocument/2006/relationships/hyperlink" Target="https://www.facebook.com/groups/2375893519192705"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mailto:Paul@covingtoncomputers.com" TargetMode="External"/><Relationship Id="rId3" Type="http://schemas.openxmlformats.org/officeDocument/2006/relationships/hyperlink" Target="mailto:joelswisher1@gmail.com" TargetMode="External"/><Relationship Id="rId7" Type="http://schemas.openxmlformats.org/officeDocument/2006/relationships/hyperlink" Target="mailto:coxd@mac.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mailto:aoakessprint@earthlink.net" TargetMode="External"/><Relationship Id="rId5" Type="http://schemas.openxmlformats.org/officeDocument/2006/relationships/hyperlink" Target="mailto:patoakes@centurylink.net" TargetMode="External"/><Relationship Id="rId10" Type="http://schemas.openxmlformats.org/officeDocument/2006/relationships/image" Target="../media/image2.png"/><Relationship Id="rId4" Type="http://schemas.openxmlformats.org/officeDocument/2006/relationships/hyperlink" Target="mailto:aoakessprint1@earthlink.net" TargetMode="External"/><Relationship Id="rId9" Type="http://schemas.openxmlformats.org/officeDocument/2006/relationships/hyperlink" Target="mailto:cslactrn@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hyperlink" Target="https://fountainvalley.salvationarmy.or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mailto:cosgpaahospitalitycommitee@gmail.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a:extLst>
              <a:ext uri="{FF2B5EF4-FFF2-40B4-BE49-F238E27FC236}">
                <a16:creationId xmlns:a16="http://schemas.microsoft.com/office/drawing/2014/main" id="{857A720D-79BE-4EFA-B72F-9212A6170DE9}"/>
              </a:ext>
            </a:extLst>
          </p:cNvPr>
          <p:cNvSpPr>
            <a:spLocks noGrp="1" noChangeArrowheads="1"/>
          </p:cNvSpPr>
          <p:nvPr>
            <p:ph type="body" idx="1"/>
          </p:nvPr>
        </p:nvSpPr>
        <p:spPr>
          <a:xfrm>
            <a:off x="444500" y="2222500"/>
            <a:ext cx="6096000" cy="2782887"/>
          </a:xfrm>
        </p:spPr>
        <p:txBody>
          <a:bodyPr/>
          <a:lstStyle/>
          <a:p>
            <a:pPr marL="228600" indent="-228600" algn="ctr" eaLnBrk="1" hangingPunct="1">
              <a:lnSpc>
                <a:spcPct val="90000"/>
              </a:lnSpc>
              <a:buFontTx/>
              <a:buNone/>
            </a:pPr>
            <a:r>
              <a:rPr lang="en-US" altLang="en-US" sz="2800" i="1" dirty="0">
                <a:latin typeface="Verdana" panose="020B0604030504040204" pitchFamily="34" charset="0"/>
              </a:rPr>
              <a:t>A Message from the President</a:t>
            </a:r>
          </a:p>
          <a:p>
            <a:pPr marL="228600" indent="-228600" algn="ctr" eaLnBrk="1" hangingPunct="1">
              <a:lnSpc>
                <a:spcPct val="90000"/>
              </a:lnSpc>
              <a:buFontTx/>
              <a:buNone/>
            </a:pPr>
            <a:r>
              <a:rPr lang="en-US" altLang="en-US" sz="2800" i="1" dirty="0">
                <a:latin typeface="Verdana" panose="020B0604030504040204" pitchFamily="34" charset="0"/>
              </a:rPr>
              <a:t>Tim’s Tidbits</a:t>
            </a:r>
          </a:p>
          <a:p>
            <a:pPr marL="228600" indent="-228600" algn="ctr" eaLnBrk="1" hangingPunct="1">
              <a:lnSpc>
                <a:spcPct val="90000"/>
              </a:lnSpc>
              <a:buFontTx/>
              <a:buNone/>
            </a:pPr>
            <a:endParaRPr lang="en-US" altLang="en-US" sz="1600" dirty="0">
              <a:latin typeface="Verdana" panose="020B0604030504040204" pitchFamily="34" charset="0"/>
              <a:cs typeface="Times New Roman" panose="02020603050405020304" pitchFamily="18" charset="0"/>
            </a:endParaRPr>
          </a:p>
          <a:p>
            <a:pPr marL="228600" indent="-228600" eaLnBrk="1" hangingPunct="1">
              <a:lnSpc>
                <a:spcPct val="90000"/>
              </a:lnSpc>
              <a:buFontTx/>
              <a:buNone/>
            </a:pPr>
            <a:r>
              <a:rPr lang="en-US" altLang="en-US" sz="1600" dirty="0">
                <a:latin typeface="Verdana" panose="020B0604030504040204" pitchFamily="34" charset="0"/>
                <a:cs typeface="Times New Roman" panose="02020603050405020304" pitchFamily="18" charset="0"/>
              </a:rPr>
              <a:t>	</a:t>
            </a:r>
            <a:r>
              <a:rPr lang="en-US" sz="1800" dirty="0"/>
              <a:t>Hello, members and Prospectors.  When in and around old mine sites and diggings, be mindful to go through the tailings and see what you can find.</a:t>
            </a:r>
          </a:p>
          <a:p>
            <a:pPr marL="228600" indent="-228600" eaLnBrk="1" hangingPunct="1">
              <a:lnSpc>
                <a:spcPct val="90000"/>
              </a:lnSpc>
              <a:buFontTx/>
              <a:buNone/>
            </a:pPr>
            <a:endParaRPr lang="en-US" altLang="en-US" sz="1600" dirty="0">
              <a:latin typeface="Verdana" panose="020B0604030504040204" pitchFamily="34" charset="0"/>
              <a:cs typeface="Times New Roman" panose="02020603050405020304" pitchFamily="18" charset="0"/>
            </a:endParaRPr>
          </a:p>
          <a:p>
            <a:pPr marL="228600" indent="-228600" eaLnBrk="1" hangingPunct="1">
              <a:lnSpc>
                <a:spcPct val="90000"/>
              </a:lnSpc>
              <a:buFontTx/>
              <a:buNone/>
            </a:pPr>
            <a:r>
              <a:rPr lang="en-US" altLang="en-US" sz="1600" dirty="0">
                <a:latin typeface="Verdana" panose="020B0604030504040204" pitchFamily="34" charset="0"/>
                <a:cs typeface="Times New Roman" panose="02020603050405020304" pitchFamily="18" charset="0"/>
              </a:rPr>
              <a:t>	Tim Pitney</a:t>
            </a:r>
          </a:p>
          <a:p>
            <a:pPr marL="228600" indent="-228600" eaLnBrk="1" hangingPunct="1">
              <a:lnSpc>
                <a:spcPct val="90000"/>
              </a:lnSpc>
              <a:buFontTx/>
              <a:buNone/>
            </a:pPr>
            <a:r>
              <a:rPr lang="en-US" altLang="en-US" sz="1600" dirty="0">
                <a:latin typeface="Verdana" panose="020B0604030504040204" pitchFamily="34" charset="0"/>
                <a:cs typeface="Times New Roman" panose="02020603050405020304" pitchFamily="18" charset="0"/>
              </a:rPr>
              <a:t>	President COSGPAA</a:t>
            </a:r>
          </a:p>
        </p:txBody>
      </p:sp>
      <p:pic>
        <p:nvPicPr>
          <p:cNvPr id="15362" name="Picture 4" descr="C:\Documents and Settings\alberta\My Documents\Nesletter Docs\gold nugget.jpg">
            <a:extLst>
              <a:ext uri="{FF2B5EF4-FFF2-40B4-BE49-F238E27FC236}">
                <a16:creationId xmlns:a16="http://schemas.microsoft.com/office/drawing/2014/main" id="{53B0660F-1CDA-48B2-B613-42557813A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762000"/>
            <a:ext cx="1295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5">
            <a:extLst>
              <a:ext uri="{FF2B5EF4-FFF2-40B4-BE49-F238E27FC236}">
                <a16:creationId xmlns:a16="http://schemas.microsoft.com/office/drawing/2014/main" id="{6B8D103F-788A-4000-A519-3B3B11D65EE1}"/>
              </a:ext>
            </a:extLst>
          </p:cNvPr>
          <p:cNvSpPr>
            <a:spLocks noChangeArrowheads="1" noChangeShapeType="1" noTextEdit="1"/>
          </p:cNvSpPr>
          <p:nvPr/>
        </p:nvSpPr>
        <p:spPr bwMode="auto">
          <a:xfrm>
            <a:off x="1885950" y="508000"/>
            <a:ext cx="2957513" cy="723900"/>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a:tailEnd/>
                </a:ln>
                <a:solidFill>
                  <a:srgbClr val="000000"/>
                </a:solidFill>
                <a:latin typeface="GoudyHandtooled BT"/>
              </a:rPr>
              <a:t>THE NUGGETEER</a:t>
            </a:r>
          </a:p>
        </p:txBody>
      </p:sp>
      <p:sp>
        <p:nvSpPr>
          <p:cNvPr id="15364" name="Line 6">
            <a:extLst>
              <a:ext uri="{FF2B5EF4-FFF2-40B4-BE49-F238E27FC236}">
                <a16:creationId xmlns:a16="http://schemas.microsoft.com/office/drawing/2014/main" id="{63C3D2A7-5865-47DA-BBF8-FFC9CAA0B7E1}"/>
              </a:ext>
            </a:extLst>
          </p:cNvPr>
          <p:cNvSpPr>
            <a:spLocks noChangeShapeType="1"/>
          </p:cNvSpPr>
          <p:nvPr/>
        </p:nvSpPr>
        <p:spPr bwMode="auto">
          <a:xfrm>
            <a:off x="533400" y="1981200"/>
            <a:ext cx="58674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 name="Text Box 7">
            <a:extLst>
              <a:ext uri="{FF2B5EF4-FFF2-40B4-BE49-F238E27FC236}">
                <a16:creationId xmlns:a16="http://schemas.microsoft.com/office/drawing/2014/main" id="{D48EDE3B-462D-4006-8A1B-BDEAB1093521}"/>
              </a:ext>
            </a:extLst>
          </p:cNvPr>
          <p:cNvSpPr txBox="1">
            <a:spLocks noChangeArrowheads="1"/>
          </p:cNvSpPr>
          <p:nvPr/>
        </p:nvSpPr>
        <p:spPr bwMode="auto">
          <a:xfrm>
            <a:off x="5486400" y="1752600"/>
            <a:ext cx="1143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200" dirty="0">
                <a:latin typeface="Arial" panose="020B0604020202020204" pitchFamily="34" charset="0"/>
              </a:rPr>
              <a:t>Vol.1 No.11</a:t>
            </a:r>
            <a:endParaRPr lang="en-US" altLang="en-US" sz="1200" dirty="0"/>
          </a:p>
        </p:txBody>
      </p:sp>
      <p:sp>
        <p:nvSpPr>
          <p:cNvPr id="15366" name="Text Box 8">
            <a:extLst>
              <a:ext uri="{FF2B5EF4-FFF2-40B4-BE49-F238E27FC236}">
                <a16:creationId xmlns:a16="http://schemas.microsoft.com/office/drawing/2014/main" id="{9F0F8C0B-15A1-4667-90A0-42DB7CE0172C}"/>
              </a:ext>
            </a:extLst>
          </p:cNvPr>
          <p:cNvSpPr txBox="1">
            <a:spLocks noChangeArrowheads="1"/>
          </p:cNvSpPr>
          <p:nvPr/>
        </p:nvSpPr>
        <p:spPr bwMode="auto">
          <a:xfrm>
            <a:off x="447675" y="1743075"/>
            <a:ext cx="1685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200" dirty="0">
                <a:latin typeface="Arial" panose="020B0604020202020204" pitchFamily="34" charset="0"/>
              </a:rPr>
              <a:t>November 2021</a:t>
            </a:r>
          </a:p>
        </p:txBody>
      </p:sp>
      <p:sp>
        <p:nvSpPr>
          <p:cNvPr id="15367" name="Date Placeholder 3">
            <a:extLst>
              <a:ext uri="{FF2B5EF4-FFF2-40B4-BE49-F238E27FC236}">
                <a16:creationId xmlns:a16="http://schemas.microsoft.com/office/drawing/2014/main" id="{32B627BE-28CD-40C8-A62D-D3A4F4FD546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1EA003C-D3D5-4755-A0C1-5351B6753D8F}" type="datetime1">
              <a:rPr lang="en-US" altLang="en-US" sz="1400" smtClean="0"/>
              <a:pPr>
                <a:spcBef>
                  <a:spcPct val="0"/>
                </a:spcBef>
                <a:buFontTx/>
                <a:buNone/>
              </a:pPr>
              <a:t>11/23/2021</a:t>
            </a:fld>
            <a:endParaRPr lang="en-US" altLang="en-US" sz="1400"/>
          </a:p>
        </p:txBody>
      </p:sp>
      <p:sp>
        <p:nvSpPr>
          <p:cNvPr id="15368" name="Slide Number Placeholder 4">
            <a:extLst>
              <a:ext uri="{FF2B5EF4-FFF2-40B4-BE49-F238E27FC236}">
                <a16:creationId xmlns:a16="http://schemas.microsoft.com/office/drawing/2014/main" id="{7DE35B1F-6976-415D-A30C-44028DA216F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8A47350-4E40-4392-A359-BE0AE9612F91}" type="slidenum">
              <a:rPr lang="en-US" altLang="en-US" sz="1400"/>
              <a:pPr>
                <a:spcBef>
                  <a:spcPct val="0"/>
                </a:spcBef>
                <a:buFontTx/>
                <a:buNone/>
              </a:pPr>
              <a:t>1</a:t>
            </a:fld>
            <a:endParaRPr lang="en-US" altLang="en-US" sz="1400"/>
          </a:p>
        </p:txBody>
      </p:sp>
      <p:sp>
        <p:nvSpPr>
          <p:cNvPr id="15369" name="TextBox 2">
            <a:extLst>
              <a:ext uri="{FF2B5EF4-FFF2-40B4-BE49-F238E27FC236}">
                <a16:creationId xmlns:a16="http://schemas.microsoft.com/office/drawing/2014/main" id="{83EBC74F-2420-4B34-A67C-E25F9DBE973F}"/>
              </a:ext>
            </a:extLst>
          </p:cNvPr>
          <p:cNvSpPr txBox="1">
            <a:spLocks noChangeArrowheads="1"/>
          </p:cNvSpPr>
          <p:nvPr/>
        </p:nvSpPr>
        <p:spPr bwMode="auto">
          <a:xfrm>
            <a:off x="204788" y="5800725"/>
            <a:ext cx="6456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dirty="0"/>
              <a:t>Web address: </a:t>
            </a:r>
            <a:r>
              <a:rPr lang="en-US" altLang="en-US" sz="1200" dirty="0">
                <a:solidFill>
                  <a:srgbClr val="FF0000"/>
                </a:solidFill>
              </a:rPr>
              <a:t>http://</a:t>
            </a:r>
            <a:r>
              <a:rPr lang="en-US" altLang="en-US" sz="1200" dirty="0" err="1">
                <a:solidFill>
                  <a:srgbClr val="FF0000"/>
                </a:solidFill>
              </a:rPr>
              <a:t>cosgpaa.org</a:t>
            </a:r>
            <a:endParaRPr lang="en-US" altLang="en-US" sz="1200" dirty="0">
              <a:solidFill>
                <a:srgbClr val="FF0000"/>
              </a:solidFill>
            </a:endParaRPr>
          </a:p>
          <a:p>
            <a:pPr>
              <a:spcBef>
                <a:spcPct val="0"/>
              </a:spcBef>
              <a:buFontTx/>
              <a:buNone/>
            </a:pPr>
            <a:r>
              <a:rPr lang="en-US" altLang="en-US" sz="1200" dirty="0"/>
              <a:t>Facebook address closed</a:t>
            </a:r>
            <a:r>
              <a:rPr lang="en-US" altLang="en-US" sz="1200" dirty="0">
                <a:solidFill>
                  <a:srgbClr val="FF0000"/>
                </a:solidFill>
              </a:rPr>
              <a:t> https://</a:t>
            </a:r>
            <a:r>
              <a:rPr lang="en-US" altLang="en-US" sz="1200" dirty="0" err="1">
                <a:solidFill>
                  <a:srgbClr val="FF0000"/>
                </a:solidFill>
              </a:rPr>
              <a:t>www.facebook.com</a:t>
            </a:r>
            <a:r>
              <a:rPr lang="en-US" altLang="en-US" sz="1200" dirty="0">
                <a:solidFill>
                  <a:srgbClr val="FF0000"/>
                </a:solidFill>
              </a:rPr>
              <a:t>/groups/733783243720768/members/</a:t>
            </a:r>
          </a:p>
          <a:p>
            <a:pPr>
              <a:spcBef>
                <a:spcPct val="0"/>
              </a:spcBef>
              <a:buFontTx/>
              <a:buNone/>
            </a:pPr>
            <a:r>
              <a:rPr lang="en-US" altLang="en-US" sz="1200" dirty="0">
                <a:solidFill>
                  <a:srgbClr val="FF0000"/>
                </a:solidFill>
              </a:rPr>
              <a:t>Facebook address open https://</a:t>
            </a:r>
            <a:r>
              <a:rPr lang="en-US" altLang="en-US" sz="1200" dirty="0" err="1">
                <a:solidFill>
                  <a:srgbClr val="FF0000"/>
                </a:solidFill>
              </a:rPr>
              <a:t>www.facebook.com</a:t>
            </a:r>
            <a:r>
              <a:rPr lang="en-US" altLang="en-US" sz="1200" dirty="0">
                <a:solidFill>
                  <a:srgbClr val="FF0000"/>
                </a:solidFill>
              </a:rPr>
              <a:t>/</a:t>
            </a:r>
            <a:r>
              <a:rPr lang="en-US" altLang="en-US" sz="1200" dirty="0" err="1">
                <a:solidFill>
                  <a:srgbClr val="FF0000"/>
                </a:solidFill>
              </a:rPr>
              <a:t>cosgpaa</a:t>
            </a:r>
            <a:endParaRPr lang="en-US" altLang="en-US" sz="1200" dirty="0">
              <a:solidFill>
                <a:srgbClr val="FF0000"/>
              </a:solidFill>
            </a:endParaRPr>
          </a:p>
        </p:txBody>
      </p:sp>
      <p:graphicFrame>
        <p:nvGraphicFramePr>
          <p:cNvPr id="3" name="Table 2">
            <a:extLst>
              <a:ext uri="{FF2B5EF4-FFF2-40B4-BE49-F238E27FC236}">
                <a16:creationId xmlns:a16="http://schemas.microsoft.com/office/drawing/2014/main" id="{71E4FEFB-A2F6-1648-807F-92E669A3EB1E}"/>
              </a:ext>
            </a:extLst>
          </p:cNvPr>
          <p:cNvGraphicFramePr>
            <a:graphicFrameLocks noGrp="1"/>
          </p:cNvGraphicFramePr>
          <p:nvPr>
            <p:extLst>
              <p:ext uri="{D42A27DB-BD31-4B8C-83A1-F6EECF244321}">
                <p14:modId xmlns:p14="http://schemas.microsoft.com/office/powerpoint/2010/main" val="176706996"/>
              </p:ext>
            </p:extLst>
          </p:nvPr>
        </p:nvGraphicFramePr>
        <p:xfrm>
          <a:off x="349250" y="6557963"/>
          <a:ext cx="6162675" cy="1743075"/>
        </p:xfrm>
        <a:graphic>
          <a:graphicData uri="http://schemas.openxmlformats.org/drawingml/2006/table">
            <a:tbl>
              <a:tblPr firstRow="1" bandRow="1">
                <a:tableStyleId>{5C22544A-7EE6-4342-B048-85BDC9FD1C3A}</a:tableStyleId>
              </a:tblPr>
              <a:tblGrid>
                <a:gridCol w="927177">
                  <a:extLst>
                    <a:ext uri="{9D8B030D-6E8A-4147-A177-3AD203B41FA5}">
                      <a16:colId xmlns:a16="http://schemas.microsoft.com/office/drawing/2014/main" val="20000"/>
                    </a:ext>
                  </a:extLst>
                </a:gridCol>
                <a:gridCol w="927177">
                  <a:extLst>
                    <a:ext uri="{9D8B030D-6E8A-4147-A177-3AD203B41FA5}">
                      <a16:colId xmlns:a16="http://schemas.microsoft.com/office/drawing/2014/main" val="20001"/>
                    </a:ext>
                  </a:extLst>
                </a:gridCol>
                <a:gridCol w="927177">
                  <a:extLst>
                    <a:ext uri="{9D8B030D-6E8A-4147-A177-3AD203B41FA5}">
                      <a16:colId xmlns:a16="http://schemas.microsoft.com/office/drawing/2014/main" val="20002"/>
                    </a:ext>
                  </a:extLst>
                </a:gridCol>
                <a:gridCol w="1063078">
                  <a:extLst>
                    <a:ext uri="{9D8B030D-6E8A-4147-A177-3AD203B41FA5}">
                      <a16:colId xmlns:a16="http://schemas.microsoft.com/office/drawing/2014/main" val="20003"/>
                    </a:ext>
                  </a:extLst>
                </a:gridCol>
                <a:gridCol w="1103841">
                  <a:extLst>
                    <a:ext uri="{9D8B030D-6E8A-4147-A177-3AD203B41FA5}">
                      <a16:colId xmlns:a16="http://schemas.microsoft.com/office/drawing/2014/main" val="20004"/>
                    </a:ext>
                  </a:extLst>
                </a:gridCol>
                <a:gridCol w="1214225">
                  <a:extLst>
                    <a:ext uri="{9D8B030D-6E8A-4147-A177-3AD203B41FA5}">
                      <a16:colId xmlns:a16="http://schemas.microsoft.com/office/drawing/2014/main" val="20005"/>
                    </a:ext>
                  </a:extLst>
                </a:gridCol>
              </a:tblGrid>
              <a:tr h="417366">
                <a:tc gridSpan="6">
                  <a:txBody>
                    <a:bodyPr/>
                    <a:lstStyle/>
                    <a:p>
                      <a:pPr algn="ctr" fontAlgn="b"/>
                      <a:r>
                        <a:rPr lang="en-US" sz="1600" b="1" i="0" u="none" strike="noStrike" dirty="0">
                          <a:solidFill>
                            <a:srgbClr val="000000"/>
                          </a:solidFill>
                          <a:effectLst/>
                          <a:latin typeface="Calibri" panose="020F0502020204030204" pitchFamily="34" charset="0"/>
                        </a:rPr>
                        <a:t>Tonight’s precious metals spot prices per Troy ounce </a:t>
                      </a:r>
                    </a:p>
                  </a:txBody>
                  <a:tcPr marL="9527" marR="9527" marT="95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0977">
                <a:tc>
                  <a:txBody>
                    <a:bodyPr/>
                    <a:lstStyle/>
                    <a:p>
                      <a:pPr algn="ctr" fontAlgn="b"/>
                      <a:r>
                        <a:rPr lang="en-US" sz="1200" b="1" i="0" u="none" strike="noStrike">
                          <a:solidFill>
                            <a:srgbClr val="000000"/>
                          </a:solidFill>
                          <a:effectLst/>
                          <a:latin typeface="Calibri" panose="020F0502020204030204" pitchFamily="34" charset="0"/>
                        </a:rPr>
                        <a:t>Year</a:t>
                      </a:r>
                    </a:p>
                  </a:txBody>
                  <a:tcPr marL="9527" marR="9527" marT="9520" marB="0" anchor="b"/>
                </a:tc>
                <a:tc>
                  <a:txBody>
                    <a:bodyPr/>
                    <a:lstStyle/>
                    <a:p>
                      <a:pPr algn="ctr" fontAlgn="b"/>
                      <a:r>
                        <a:rPr lang="en-US" sz="1200" b="1" i="0" u="none" strike="noStrike" dirty="0">
                          <a:solidFill>
                            <a:srgbClr val="000000"/>
                          </a:solidFill>
                          <a:effectLst/>
                          <a:latin typeface="Calibri" panose="020F0502020204030204" pitchFamily="34" charset="0"/>
                        </a:rPr>
                        <a:t>Gold</a:t>
                      </a:r>
                    </a:p>
                  </a:txBody>
                  <a:tcPr marL="9527" marR="9527" marT="9520" marB="0" anchor="b"/>
                </a:tc>
                <a:tc>
                  <a:txBody>
                    <a:bodyPr/>
                    <a:lstStyle/>
                    <a:p>
                      <a:pPr algn="ctr" fontAlgn="b"/>
                      <a:r>
                        <a:rPr lang="en-US" sz="1200" b="1" i="0" u="none" strike="noStrike" dirty="0">
                          <a:solidFill>
                            <a:srgbClr val="000000"/>
                          </a:solidFill>
                          <a:effectLst/>
                          <a:latin typeface="Calibri" panose="020F0502020204030204" pitchFamily="34" charset="0"/>
                        </a:rPr>
                        <a:t>Silver</a:t>
                      </a:r>
                    </a:p>
                  </a:txBody>
                  <a:tcPr marL="9527" marR="9527" marT="9520" marB="0" anchor="b"/>
                </a:tc>
                <a:tc>
                  <a:txBody>
                    <a:bodyPr/>
                    <a:lstStyle/>
                    <a:p>
                      <a:pPr algn="ctr" fontAlgn="b"/>
                      <a:r>
                        <a:rPr lang="en-US" sz="1200" b="1" i="0" u="none" strike="noStrike" dirty="0">
                          <a:solidFill>
                            <a:srgbClr val="222222"/>
                          </a:solidFill>
                          <a:effectLst/>
                          <a:latin typeface="Calibri" panose="020F0502020204030204" pitchFamily="34" charset="0"/>
                        </a:rPr>
                        <a:t>Platinum</a:t>
                      </a:r>
                    </a:p>
                  </a:txBody>
                  <a:tcPr marL="9527" marR="9527" marT="9520" marB="0" anchor="b"/>
                </a:tc>
                <a:tc>
                  <a:txBody>
                    <a:bodyPr/>
                    <a:lstStyle/>
                    <a:p>
                      <a:pPr algn="ctr" fontAlgn="b"/>
                      <a:r>
                        <a:rPr lang="en-US" sz="1200" b="1" i="0" u="none" strike="noStrike" dirty="0">
                          <a:solidFill>
                            <a:srgbClr val="222222"/>
                          </a:solidFill>
                          <a:effectLst/>
                          <a:latin typeface="Calibri" panose="020F0502020204030204" pitchFamily="34" charset="0"/>
                        </a:rPr>
                        <a:t>Palladium</a:t>
                      </a:r>
                    </a:p>
                  </a:txBody>
                  <a:tcPr marL="9527" marR="9527" marT="9520" marB="0" anchor="b"/>
                </a:tc>
                <a:tc>
                  <a:txBody>
                    <a:bodyPr/>
                    <a:lstStyle/>
                    <a:p>
                      <a:pPr algn="ctr" fontAlgn="b"/>
                      <a:r>
                        <a:rPr lang="en-US" sz="1200" b="1" i="0" u="none" strike="noStrike" dirty="0">
                          <a:solidFill>
                            <a:srgbClr val="222222"/>
                          </a:solidFill>
                          <a:effectLst/>
                          <a:latin typeface="Calibri" panose="020F0502020204030204" pitchFamily="34" charset="0"/>
                        </a:rPr>
                        <a:t>Rhodium</a:t>
                      </a:r>
                    </a:p>
                  </a:txBody>
                  <a:tcPr marL="9527" marR="9527" marT="9520" marB="0" anchor="b"/>
                </a:tc>
                <a:extLst>
                  <a:ext uri="{0D108BD9-81ED-4DB2-BD59-A6C34878D82A}">
                    <a16:rowId xmlns:a16="http://schemas.microsoft.com/office/drawing/2014/main" val="10001"/>
                  </a:ext>
                </a:extLst>
              </a:tr>
              <a:tr h="417366">
                <a:tc>
                  <a:txBody>
                    <a:bodyPr/>
                    <a:lstStyle/>
                    <a:p>
                      <a:pPr algn="ctr" fontAlgn="b"/>
                      <a:r>
                        <a:rPr lang="en-US" sz="1200" b="0" i="0" u="none" strike="noStrike">
                          <a:solidFill>
                            <a:srgbClr val="000000"/>
                          </a:solidFill>
                          <a:effectLst/>
                          <a:latin typeface="Calibri" panose="020F0502020204030204" pitchFamily="34" charset="0"/>
                        </a:rPr>
                        <a:t>2020</a:t>
                      </a:r>
                    </a:p>
                  </a:txBody>
                  <a:tcPr marL="9527" marR="9527" marT="9520" marB="0" anchor="b"/>
                </a:tc>
                <a:tc>
                  <a:txBody>
                    <a:bodyPr/>
                    <a:lstStyle/>
                    <a:p>
                      <a:pPr algn="ctr" fontAlgn="b"/>
                      <a:r>
                        <a:rPr lang="en-US" sz="1200" b="0" i="0" u="none" strike="noStrike" dirty="0">
                          <a:solidFill>
                            <a:srgbClr val="222222"/>
                          </a:solidFill>
                          <a:effectLst/>
                          <a:latin typeface="Calibri" panose="020F0502020204030204" pitchFamily="34" charset="0"/>
                        </a:rPr>
                        <a:t>$1,910.65</a:t>
                      </a:r>
                    </a:p>
                  </a:txBody>
                  <a:tcPr marL="9527" marR="9527" marT="9520" marB="0" anchor="b"/>
                </a:tc>
                <a:tc>
                  <a:txBody>
                    <a:bodyPr/>
                    <a:lstStyle/>
                    <a:p>
                      <a:pPr algn="ctr" fontAlgn="b"/>
                      <a:r>
                        <a:rPr lang="en-US" sz="1200" b="0" i="0" u="none" strike="noStrike" dirty="0">
                          <a:solidFill>
                            <a:srgbClr val="000000"/>
                          </a:solidFill>
                          <a:effectLst/>
                          <a:latin typeface="Calibri" panose="020F0502020204030204" pitchFamily="34" charset="0"/>
                        </a:rPr>
                        <a:t>$24.03</a:t>
                      </a:r>
                    </a:p>
                  </a:txBody>
                  <a:tcPr marL="9527" marR="9527" marT="9520" marB="0" anchor="b"/>
                </a:tc>
                <a:tc>
                  <a:txBody>
                    <a:bodyPr/>
                    <a:lstStyle/>
                    <a:p>
                      <a:pPr algn="ctr" fontAlgn="b"/>
                      <a:r>
                        <a:rPr lang="en-US" sz="1200" b="0" i="0" u="none" strike="noStrike" dirty="0">
                          <a:solidFill>
                            <a:srgbClr val="000000"/>
                          </a:solidFill>
                          <a:effectLst/>
                          <a:latin typeface="Calibri" panose="020F0502020204030204" pitchFamily="34" charset="0"/>
                        </a:rPr>
                        <a:t>$882.25</a:t>
                      </a:r>
                    </a:p>
                  </a:txBody>
                  <a:tcPr marL="9527" marR="9527" marT="9520" marB="0" anchor="b"/>
                </a:tc>
                <a:tc>
                  <a:txBody>
                    <a:bodyPr/>
                    <a:lstStyle/>
                    <a:p>
                      <a:pPr algn="ctr" fontAlgn="b"/>
                      <a:r>
                        <a:rPr lang="en-US" sz="1200" b="0" i="0" u="none" strike="noStrike" dirty="0">
                          <a:solidFill>
                            <a:srgbClr val="222222"/>
                          </a:solidFill>
                          <a:effectLst/>
                          <a:latin typeface="Calibri" panose="020F0502020204030204" pitchFamily="34" charset="0"/>
                        </a:rPr>
                        <a:t>$2314.10</a:t>
                      </a:r>
                    </a:p>
                  </a:txBody>
                  <a:tcPr marL="9527" marR="9527" marT="9520" marB="0" anchor="b"/>
                </a:tc>
                <a:tc>
                  <a:txBody>
                    <a:bodyPr/>
                    <a:lstStyle/>
                    <a:p>
                      <a:pPr algn="ctr" fontAlgn="b"/>
                      <a:r>
                        <a:rPr lang="en-US" sz="1200" b="0" i="0" u="none" strike="noStrike" dirty="0">
                          <a:solidFill>
                            <a:srgbClr val="222222"/>
                          </a:solidFill>
                          <a:effectLst/>
                          <a:latin typeface="Calibri" panose="020F0502020204030204" pitchFamily="34" charset="0"/>
                        </a:rPr>
                        <a:t>$13,600.00</a:t>
                      </a:r>
                    </a:p>
                  </a:txBody>
                  <a:tcPr marL="9527" marR="9527" marT="9520" marB="0" anchor="b"/>
                </a:tc>
                <a:extLst>
                  <a:ext uri="{0D108BD9-81ED-4DB2-BD59-A6C34878D82A}">
                    <a16:rowId xmlns:a16="http://schemas.microsoft.com/office/drawing/2014/main" val="10002"/>
                  </a:ext>
                </a:extLst>
              </a:tr>
              <a:tr h="417366">
                <a:tc>
                  <a:txBody>
                    <a:bodyPr/>
                    <a:lstStyle/>
                    <a:p>
                      <a:pPr algn="ctr" fontAlgn="b"/>
                      <a:r>
                        <a:rPr lang="en-US" sz="1200" b="0" i="0" u="none" strike="noStrike">
                          <a:solidFill>
                            <a:srgbClr val="000000"/>
                          </a:solidFill>
                          <a:effectLst/>
                          <a:latin typeface="Calibri" panose="020F0502020204030204" pitchFamily="34" charset="0"/>
                        </a:rPr>
                        <a:t>2021</a:t>
                      </a:r>
                    </a:p>
                  </a:txBody>
                  <a:tcPr marL="9527" marR="9527" marT="9520" marB="0" anchor="b"/>
                </a:tc>
                <a:tc>
                  <a:txBody>
                    <a:bodyPr/>
                    <a:lstStyle/>
                    <a:p>
                      <a:pPr algn="ctr" fontAlgn="b"/>
                      <a:r>
                        <a:rPr lang="en-US" sz="1200" b="0" i="0" u="none" strike="noStrike" dirty="0">
                          <a:solidFill>
                            <a:srgbClr val="000000"/>
                          </a:solidFill>
                          <a:effectLst/>
                          <a:latin typeface="Calibri" panose="020F0502020204030204" pitchFamily="34" charset="0"/>
                        </a:rPr>
                        <a:t>$1,783.07</a:t>
                      </a:r>
                    </a:p>
                  </a:txBody>
                  <a:tcPr marL="9527" marR="9527" marT="9520" marB="0" anchor="b"/>
                </a:tc>
                <a:tc>
                  <a:txBody>
                    <a:bodyPr/>
                    <a:lstStyle/>
                    <a:p>
                      <a:pPr algn="ctr" fontAlgn="b"/>
                      <a:r>
                        <a:rPr lang="en-US" sz="1200" b="0" i="0" u="none" strike="noStrike" dirty="0">
                          <a:solidFill>
                            <a:srgbClr val="000000"/>
                          </a:solidFill>
                          <a:effectLst/>
                          <a:latin typeface="Calibri" panose="020F0502020204030204" pitchFamily="34" charset="0"/>
                        </a:rPr>
                        <a:t>$23.67</a:t>
                      </a:r>
                    </a:p>
                  </a:txBody>
                  <a:tcPr marL="9527" marR="9527" marT="9520" marB="0" anchor="b"/>
                </a:tc>
                <a:tc>
                  <a:txBody>
                    <a:bodyPr/>
                    <a:lstStyle/>
                    <a:p>
                      <a:pPr algn="ctr" fontAlgn="b"/>
                      <a:r>
                        <a:rPr lang="en-US" sz="1200" b="0" i="0" u="none" strike="noStrike" dirty="0">
                          <a:solidFill>
                            <a:srgbClr val="000000"/>
                          </a:solidFill>
                          <a:effectLst/>
                          <a:latin typeface="Calibri" panose="020F0502020204030204" pitchFamily="34" charset="0"/>
                        </a:rPr>
                        <a:t>$1.054.57</a:t>
                      </a:r>
                    </a:p>
                  </a:txBody>
                  <a:tcPr marL="9527" marR="9527" marT="9520" marB="0" anchor="b"/>
                </a:tc>
                <a:tc>
                  <a:txBody>
                    <a:bodyPr/>
                    <a:lstStyle/>
                    <a:p>
                      <a:pPr algn="ctr" fontAlgn="b"/>
                      <a:r>
                        <a:rPr lang="en-US" sz="1200" b="0" i="0" u="none" strike="noStrike" dirty="0">
                          <a:solidFill>
                            <a:srgbClr val="000000"/>
                          </a:solidFill>
                          <a:effectLst/>
                          <a:latin typeface="Calibri" panose="020F0502020204030204" pitchFamily="34" charset="0"/>
                        </a:rPr>
                        <a:t>$2,052.62</a:t>
                      </a:r>
                    </a:p>
                  </a:txBody>
                  <a:tcPr marL="9527" marR="9527" marT="9520" marB="0" anchor="b"/>
                </a:tc>
                <a:tc>
                  <a:txBody>
                    <a:bodyPr/>
                    <a:lstStyle/>
                    <a:p>
                      <a:pPr algn="ctr" fontAlgn="b"/>
                      <a:r>
                        <a:rPr lang="en-US" sz="1200" b="0" i="0" u="none" strike="noStrike" dirty="0">
                          <a:solidFill>
                            <a:srgbClr val="000000"/>
                          </a:solidFill>
                          <a:effectLst/>
                          <a:latin typeface="Calibri" panose="020F0502020204030204" pitchFamily="34" charset="0"/>
                        </a:rPr>
                        <a:t>$13,250.00</a:t>
                      </a:r>
                    </a:p>
                  </a:txBody>
                  <a:tcPr marL="9527" marR="9527" marT="9520" marB="0" anchor="b"/>
                </a:tc>
                <a:extLst>
                  <a:ext uri="{0D108BD9-81ED-4DB2-BD59-A6C34878D82A}">
                    <a16:rowId xmlns:a16="http://schemas.microsoft.com/office/drawing/2014/main" val="10003"/>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Date Placeholder 1">
            <a:extLst>
              <a:ext uri="{FF2B5EF4-FFF2-40B4-BE49-F238E27FC236}">
                <a16:creationId xmlns:a16="http://schemas.microsoft.com/office/drawing/2014/main" id="{23722C5A-2D6C-4AD2-ACCB-D191429F234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1ABFA6F-5422-4811-9774-026B1E18BEB2}" type="datetime1">
              <a:rPr lang="en-US" altLang="en-US" sz="1400" smtClean="0"/>
              <a:pPr>
                <a:spcBef>
                  <a:spcPct val="0"/>
                </a:spcBef>
                <a:buFontTx/>
                <a:buNone/>
              </a:pPr>
              <a:t>11/23/2021</a:t>
            </a:fld>
            <a:endParaRPr lang="en-US" altLang="en-US" sz="1400"/>
          </a:p>
        </p:txBody>
      </p:sp>
      <p:sp>
        <p:nvSpPr>
          <p:cNvPr id="24578" name="Slide Number Placeholder 2">
            <a:extLst>
              <a:ext uri="{FF2B5EF4-FFF2-40B4-BE49-F238E27FC236}">
                <a16:creationId xmlns:a16="http://schemas.microsoft.com/office/drawing/2014/main" id="{6F7BFD5B-4020-46D4-931B-253FA2FE4F9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360C486-A261-4D8A-B878-5F3E5C3BC19C}" type="slidenum">
              <a:rPr lang="en-US" altLang="en-US" sz="1400"/>
              <a:pPr>
                <a:spcBef>
                  <a:spcPct val="0"/>
                </a:spcBef>
                <a:buFontTx/>
                <a:buNone/>
              </a:pPr>
              <a:t>10</a:t>
            </a:fld>
            <a:endParaRPr lang="en-US" altLang="en-US" sz="1400"/>
          </a:p>
        </p:txBody>
      </p:sp>
      <p:sp>
        <p:nvSpPr>
          <p:cNvPr id="24579" name="TextBox 2">
            <a:extLst>
              <a:ext uri="{FF2B5EF4-FFF2-40B4-BE49-F238E27FC236}">
                <a16:creationId xmlns:a16="http://schemas.microsoft.com/office/drawing/2014/main" id="{ADC88A07-1AEE-4A67-ACE9-FD1381D2774A}"/>
              </a:ext>
            </a:extLst>
          </p:cNvPr>
          <p:cNvSpPr txBox="1">
            <a:spLocks noChangeArrowheads="1"/>
          </p:cNvSpPr>
          <p:nvPr/>
        </p:nvSpPr>
        <p:spPr bwMode="auto">
          <a:xfrm>
            <a:off x="2743200" y="152400"/>
            <a:ext cx="1447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b="1">
                <a:solidFill>
                  <a:srgbClr val="FFC000"/>
                </a:solidFill>
              </a:rPr>
              <a:t>GPAA</a:t>
            </a:r>
            <a:r>
              <a:rPr lang="en-US" altLang="en-US" sz="2800"/>
              <a:t> </a:t>
            </a:r>
          </a:p>
        </p:txBody>
      </p:sp>
      <p:sp>
        <p:nvSpPr>
          <p:cNvPr id="24580" name="TextBox 3">
            <a:extLst>
              <a:ext uri="{FF2B5EF4-FFF2-40B4-BE49-F238E27FC236}">
                <a16:creationId xmlns:a16="http://schemas.microsoft.com/office/drawing/2014/main" id="{BDA7FDEA-3B25-4888-A99C-7A9DD1DD9EF6}"/>
              </a:ext>
            </a:extLst>
          </p:cNvPr>
          <p:cNvSpPr txBox="1">
            <a:spLocks noChangeArrowheads="1"/>
          </p:cNvSpPr>
          <p:nvPr/>
        </p:nvSpPr>
        <p:spPr bwMode="auto">
          <a:xfrm>
            <a:off x="1676400" y="656223"/>
            <a:ext cx="350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dirty="0"/>
              <a:t>Colorado Springs Chapter Links</a:t>
            </a:r>
          </a:p>
        </p:txBody>
      </p:sp>
      <p:sp>
        <p:nvSpPr>
          <p:cNvPr id="24581" name="Rectangle 3">
            <a:extLst>
              <a:ext uri="{FF2B5EF4-FFF2-40B4-BE49-F238E27FC236}">
                <a16:creationId xmlns:a16="http://schemas.microsoft.com/office/drawing/2014/main" id="{416EBBEA-1E97-4BC6-B3A7-6EF078AE9896}"/>
              </a:ext>
            </a:extLst>
          </p:cNvPr>
          <p:cNvSpPr>
            <a:spLocks noChangeArrowheads="1"/>
          </p:cNvSpPr>
          <p:nvPr/>
        </p:nvSpPr>
        <p:spPr bwMode="auto">
          <a:xfrm>
            <a:off x="1198563" y="1045499"/>
            <a:ext cx="44767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dirty="0"/>
              <a:t>Sunny Mountain Prospectors LLC</a:t>
            </a:r>
          </a:p>
          <a:p>
            <a:pPr algn="ctr">
              <a:spcBef>
                <a:spcPct val="0"/>
              </a:spcBef>
              <a:buFontTx/>
              <a:buNone/>
            </a:pPr>
            <a:r>
              <a:rPr lang="en-US" altLang="en-US" sz="1600" dirty="0"/>
              <a:t>3007 North El Paso Street</a:t>
            </a:r>
          </a:p>
          <a:p>
            <a:pPr algn="ctr">
              <a:spcBef>
                <a:spcPct val="0"/>
              </a:spcBef>
              <a:buFontTx/>
              <a:buNone/>
            </a:pPr>
            <a:r>
              <a:rPr lang="en-US" altLang="en-US" sz="1600" dirty="0"/>
              <a:t>Colorado Springs, Colorado 80907</a:t>
            </a:r>
          </a:p>
          <a:p>
            <a:pPr algn="ctr">
              <a:spcBef>
                <a:spcPct val="0"/>
              </a:spcBef>
              <a:buFontTx/>
              <a:buNone/>
            </a:pPr>
            <a:r>
              <a:rPr lang="en-US" altLang="en-US" sz="1600" dirty="0"/>
              <a:t>(719)722-3998</a:t>
            </a:r>
          </a:p>
          <a:p>
            <a:pPr algn="ctr">
              <a:spcBef>
                <a:spcPct val="0"/>
              </a:spcBef>
              <a:buFontTx/>
              <a:buNone/>
            </a:pPr>
            <a:r>
              <a:rPr lang="en-US" altLang="en-US" sz="1600" dirty="0">
                <a:solidFill>
                  <a:srgbClr val="FF0000"/>
                </a:solidFill>
              </a:rPr>
              <a:t>https://</a:t>
            </a:r>
            <a:r>
              <a:rPr lang="en-US" altLang="en-US" sz="1600" dirty="0" err="1">
                <a:solidFill>
                  <a:srgbClr val="FF0000"/>
                </a:solidFill>
              </a:rPr>
              <a:t>sunnymountain.net</a:t>
            </a:r>
            <a:endParaRPr lang="en-US" altLang="en-US" sz="1600" dirty="0">
              <a:solidFill>
                <a:srgbClr val="FF0000"/>
              </a:solidFill>
            </a:endParaRPr>
          </a:p>
          <a:p>
            <a:pPr algn="ctr">
              <a:spcBef>
                <a:spcPct val="0"/>
              </a:spcBef>
              <a:buFontTx/>
              <a:buNone/>
            </a:pPr>
            <a:r>
              <a:rPr lang="en-US" altLang="en-US" sz="1600" dirty="0"/>
              <a:t>Let’s support our local prospecting business.</a:t>
            </a:r>
          </a:p>
        </p:txBody>
      </p:sp>
      <p:sp>
        <p:nvSpPr>
          <p:cNvPr id="24582" name="TextBox 1">
            <a:extLst>
              <a:ext uri="{FF2B5EF4-FFF2-40B4-BE49-F238E27FC236}">
                <a16:creationId xmlns:a16="http://schemas.microsoft.com/office/drawing/2014/main" id="{D947B73F-4D51-4F42-B80C-A5BF112A6763}"/>
              </a:ext>
            </a:extLst>
          </p:cNvPr>
          <p:cNvSpPr txBox="1">
            <a:spLocks noChangeArrowheads="1"/>
          </p:cNvSpPr>
          <p:nvPr/>
        </p:nvSpPr>
        <p:spPr bwMode="auto">
          <a:xfrm>
            <a:off x="514350" y="2538126"/>
            <a:ext cx="58293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dirty="0"/>
              <a:t>Gold Prospectors of Colorado</a:t>
            </a:r>
          </a:p>
          <a:p>
            <a:pPr algn="ctr">
              <a:spcBef>
                <a:spcPct val="0"/>
              </a:spcBef>
              <a:buFontTx/>
              <a:buNone/>
            </a:pPr>
            <a:r>
              <a:rPr lang="en-US" altLang="en-US" sz="1200" dirty="0">
                <a:solidFill>
                  <a:srgbClr val="FF0000"/>
                </a:solidFill>
                <a:hlinkClick r:id="rId3">
                  <a:extLst>
                    <a:ext uri="{A12FA001-AC4F-418D-AE19-62706E023703}">
                      <ahyp:hlinkClr xmlns:ahyp="http://schemas.microsoft.com/office/drawing/2018/hyperlinkcolor" val="tx"/>
                    </a:ext>
                  </a:extLst>
                </a:hlinkClick>
              </a:rPr>
              <a:t>https://gpoc.club</a:t>
            </a:r>
            <a:endParaRPr lang="en-US" altLang="en-US" sz="1200" dirty="0">
              <a:solidFill>
                <a:srgbClr val="FF0000"/>
              </a:solidFill>
            </a:endParaRPr>
          </a:p>
          <a:p>
            <a:pPr algn="ctr">
              <a:spcBef>
                <a:spcPct val="0"/>
              </a:spcBef>
              <a:buFontTx/>
              <a:buNone/>
            </a:pPr>
            <a:r>
              <a:rPr lang="en-US" altLang="en-US" sz="900" dirty="0">
                <a:solidFill>
                  <a:srgbClr val="FF0000"/>
                </a:solidFill>
                <a:hlinkClick r:id="rId4">
                  <a:extLst>
                    <a:ext uri="{A12FA001-AC4F-418D-AE19-62706E023703}">
                      <ahyp:hlinkClr xmlns:ahyp="http://schemas.microsoft.com/office/drawing/2018/hyperlinkcolor" val="tx"/>
                    </a:ext>
                  </a:extLst>
                </a:hlinkClick>
              </a:rPr>
              <a:t>(20+) Gold Prospectors of Colorado | Groups | Facebook</a:t>
            </a:r>
            <a:endParaRPr lang="en-US" altLang="en-US" sz="1200" dirty="0">
              <a:solidFill>
                <a:srgbClr val="FF0000"/>
              </a:solidFill>
            </a:endParaRPr>
          </a:p>
          <a:p>
            <a:pPr algn="ctr">
              <a:spcBef>
                <a:spcPct val="0"/>
              </a:spcBef>
              <a:buFontTx/>
              <a:buNone/>
            </a:pPr>
            <a:r>
              <a:rPr lang="en-US" altLang="en-US" sz="1200" dirty="0"/>
              <a:t>Meeting location has changed to:</a:t>
            </a:r>
            <a:endParaRPr lang="en-US" altLang="en-US" sz="1000" dirty="0"/>
          </a:p>
          <a:p>
            <a:pPr algn="ctr"/>
            <a:r>
              <a:rPr lang="en-US" altLang="en-US" sz="1000" b="1" dirty="0"/>
              <a:t>American Legion Post 38</a:t>
            </a:r>
            <a:endParaRPr lang="en-US" altLang="en-US" sz="1000" dirty="0"/>
          </a:p>
          <a:p>
            <a:pPr algn="ctr"/>
            <a:r>
              <a:rPr lang="en-US" altLang="en-US" sz="1000" b="1" dirty="0"/>
              <a:t>6685 </a:t>
            </a:r>
            <a:r>
              <a:rPr lang="en-US" altLang="en-US" sz="1000" b="1" dirty="0" err="1"/>
              <a:t>Southmoor</a:t>
            </a:r>
            <a:r>
              <a:rPr lang="en-US" altLang="en-US" sz="1000" b="1" dirty="0"/>
              <a:t> </a:t>
            </a:r>
            <a:r>
              <a:rPr lang="en-US" altLang="en-US" sz="1000" b="1" dirty="0" err="1"/>
              <a:t>Dr</a:t>
            </a:r>
            <a:r>
              <a:rPr lang="en-US" altLang="en-US" sz="1000" b="1" dirty="0"/>
              <a:t>,</a:t>
            </a:r>
            <a:br>
              <a:rPr lang="en-US" altLang="en-US" sz="1000" b="1" dirty="0"/>
            </a:br>
            <a:r>
              <a:rPr lang="en-US" altLang="en-US" sz="1000" b="1" dirty="0"/>
              <a:t>Fountain, CO 80817</a:t>
            </a:r>
            <a:endParaRPr lang="en-US" altLang="en-US" sz="1000" dirty="0"/>
          </a:p>
          <a:p>
            <a:pPr algn="ctr">
              <a:spcBef>
                <a:spcPct val="0"/>
              </a:spcBef>
              <a:buFontTx/>
              <a:buNone/>
            </a:pPr>
            <a:endParaRPr lang="en-US" altLang="en-US" sz="1000" dirty="0"/>
          </a:p>
        </p:txBody>
      </p:sp>
      <p:sp>
        <p:nvSpPr>
          <p:cNvPr id="24583" name="TextBox 2">
            <a:extLst>
              <a:ext uri="{FF2B5EF4-FFF2-40B4-BE49-F238E27FC236}">
                <a16:creationId xmlns:a16="http://schemas.microsoft.com/office/drawing/2014/main" id="{E8BAEC57-0560-4805-9E52-C6BDF6AA6BA4}"/>
              </a:ext>
            </a:extLst>
          </p:cNvPr>
          <p:cNvSpPr txBox="1">
            <a:spLocks noChangeArrowheads="1"/>
          </p:cNvSpPr>
          <p:nvPr/>
        </p:nvSpPr>
        <p:spPr bwMode="auto">
          <a:xfrm>
            <a:off x="757238" y="3807249"/>
            <a:ext cx="535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dirty="0"/>
              <a:t>The Rock Doc</a:t>
            </a:r>
          </a:p>
          <a:p>
            <a:pPr algn="ctr">
              <a:spcBef>
                <a:spcPct val="0"/>
              </a:spcBef>
              <a:buFontTx/>
              <a:buNone/>
            </a:pPr>
            <a:r>
              <a:rPr lang="en-US" altLang="en-US" sz="1200" dirty="0">
                <a:solidFill>
                  <a:srgbClr val="FF0000"/>
                </a:solidFill>
              </a:rPr>
              <a:t>http://</a:t>
            </a:r>
            <a:r>
              <a:rPr lang="en-US" altLang="en-US" sz="1200" dirty="0" err="1">
                <a:solidFill>
                  <a:srgbClr val="FF0000"/>
                </a:solidFill>
              </a:rPr>
              <a:t>www.therockdoc.net</a:t>
            </a:r>
            <a:endParaRPr lang="en-US" altLang="en-US" sz="1200" dirty="0">
              <a:solidFill>
                <a:srgbClr val="FF0000"/>
              </a:solidFill>
            </a:endParaRPr>
          </a:p>
        </p:txBody>
      </p:sp>
      <p:sp>
        <p:nvSpPr>
          <p:cNvPr id="24584" name="TextBox 1">
            <a:extLst>
              <a:ext uri="{FF2B5EF4-FFF2-40B4-BE49-F238E27FC236}">
                <a16:creationId xmlns:a16="http://schemas.microsoft.com/office/drawing/2014/main" id="{7D81D81D-F9E5-412B-B3F4-CF202516059C}"/>
              </a:ext>
            </a:extLst>
          </p:cNvPr>
          <p:cNvSpPr txBox="1">
            <a:spLocks noChangeArrowheads="1"/>
          </p:cNvSpPr>
          <p:nvPr/>
        </p:nvSpPr>
        <p:spPr bwMode="auto">
          <a:xfrm>
            <a:off x="434975" y="4323186"/>
            <a:ext cx="6027738"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dirty="0"/>
              <a:t>Public Lands for the People</a:t>
            </a:r>
          </a:p>
          <a:p>
            <a:pPr algn="ctr">
              <a:spcBef>
                <a:spcPct val="0"/>
              </a:spcBef>
              <a:buFontTx/>
              <a:buNone/>
            </a:pPr>
            <a:r>
              <a:rPr lang="en-US" altLang="en-US" sz="1200" dirty="0">
                <a:solidFill>
                  <a:srgbClr val="FF0000"/>
                </a:solidFill>
                <a:hlinkClick r:id="rId5">
                  <a:extLst>
                    <a:ext uri="{A12FA001-AC4F-418D-AE19-62706E023703}">
                      <ahyp:hlinkClr xmlns:ahyp="http://schemas.microsoft.com/office/drawing/2018/hyperlinkcolor" val="tx"/>
                    </a:ext>
                  </a:extLst>
                </a:hlinkClick>
              </a:rPr>
              <a:t>https://www.publiclandsforthepeople.org</a:t>
            </a:r>
            <a:endParaRPr lang="en-US" altLang="en-US" sz="1200" dirty="0">
              <a:solidFill>
                <a:srgbClr val="FF0000"/>
              </a:solidFill>
            </a:endParaRPr>
          </a:p>
          <a:p>
            <a:pPr algn="ctr"/>
            <a:r>
              <a:rPr lang="en-US" sz="1200" dirty="0"/>
              <a:t>Public Lands For The People </a:t>
            </a:r>
          </a:p>
          <a:p>
            <a:pPr algn="ctr"/>
            <a:r>
              <a:rPr lang="en-US" sz="1200" dirty="0"/>
              <a:t>PO Box 1660</a:t>
            </a:r>
          </a:p>
          <a:p>
            <a:pPr algn="ctr"/>
            <a:r>
              <a:rPr lang="en-US" sz="1200" dirty="0"/>
              <a:t>Inyokern, CA  93527</a:t>
            </a:r>
          </a:p>
          <a:p>
            <a:pPr algn="ctr"/>
            <a:r>
              <a:rPr lang="en-US" sz="1200" dirty="0"/>
              <a:t>1-844-757-1990</a:t>
            </a:r>
          </a:p>
          <a:p>
            <a:pPr algn="ctr">
              <a:spcBef>
                <a:spcPct val="0"/>
              </a:spcBef>
              <a:buFontTx/>
              <a:buNone/>
            </a:pPr>
            <a:endParaRPr lang="en-US" altLang="en-US" sz="1200" dirty="0">
              <a:solidFill>
                <a:srgbClr val="FF0000"/>
              </a:solidFill>
            </a:endParaRPr>
          </a:p>
          <a:p>
            <a:pPr algn="ctr">
              <a:spcBef>
                <a:spcPct val="0"/>
              </a:spcBef>
              <a:buFontTx/>
              <a:buNone/>
            </a:pPr>
            <a:endParaRPr lang="en-US" altLang="en-US" sz="1200" dirty="0">
              <a:solidFill>
                <a:srgbClr val="FF0000"/>
              </a:solidFill>
            </a:endParaRPr>
          </a:p>
        </p:txBody>
      </p:sp>
      <p:sp>
        <p:nvSpPr>
          <p:cNvPr id="24585" name="TextBox 1">
            <a:extLst>
              <a:ext uri="{FF2B5EF4-FFF2-40B4-BE49-F238E27FC236}">
                <a16:creationId xmlns:a16="http://schemas.microsoft.com/office/drawing/2014/main" id="{DE30A280-8801-4331-8622-755F55D47235}"/>
              </a:ext>
            </a:extLst>
          </p:cNvPr>
          <p:cNvSpPr txBox="1">
            <a:spLocks noChangeArrowheads="1"/>
          </p:cNvSpPr>
          <p:nvPr/>
        </p:nvSpPr>
        <p:spPr bwMode="auto">
          <a:xfrm>
            <a:off x="1069975" y="5704398"/>
            <a:ext cx="5046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en-US" dirty="0"/>
              <a:t>Western Museum of Mining and Industry</a:t>
            </a:r>
          </a:p>
          <a:p>
            <a:pPr algn="ctr"/>
            <a:r>
              <a:rPr lang="en-US" altLang="en-US" dirty="0">
                <a:solidFill>
                  <a:srgbClr val="FF0000"/>
                </a:solidFill>
                <a:hlinkClick r:id="rId6">
                  <a:extLst>
                    <a:ext uri="{A12FA001-AC4F-418D-AE19-62706E023703}">
                      <ahyp:hlinkClr xmlns:ahyp="http://schemas.microsoft.com/office/drawing/2018/hyperlinkcolor" val="tx"/>
                    </a:ext>
                  </a:extLst>
                </a:hlinkClick>
              </a:rPr>
              <a:t>https://wmmi.org</a:t>
            </a:r>
            <a:endParaRPr lang="en-US" altLang="en-US" dirty="0">
              <a:solidFill>
                <a:srgbClr val="FF0000"/>
              </a:solidFill>
            </a:endParaRPr>
          </a:p>
        </p:txBody>
      </p:sp>
      <p:sp>
        <p:nvSpPr>
          <p:cNvPr id="11" name="TextBox 10">
            <a:extLst>
              <a:ext uri="{FF2B5EF4-FFF2-40B4-BE49-F238E27FC236}">
                <a16:creationId xmlns:a16="http://schemas.microsoft.com/office/drawing/2014/main" id="{F84512BD-0539-4424-8B84-CAC9F2A0F7CF}"/>
              </a:ext>
            </a:extLst>
          </p:cNvPr>
          <p:cNvSpPr txBox="1"/>
          <p:nvPr/>
        </p:nvSpPr>
        <p:spPr>
          <a:xfrm>
            <a:off x="570335" y="6770391"/>
            <a:ext cx="5829300" cy="830997"/>
          </a:xfrm>
          <a:prstGeom prst="rect">
            <a:avLst/>
          </a:prstGeom>
          <a:noFill/>
        </p:spPr>
        <p:txBody>
          <a:bodyPr wrap="square" rtlCol="0">
            <a:spAutoFit/>
          </a:bodyPr>
          <a:lstStyle/>
          <a:p>
            <a:pPr algn="ctr"/>
            <a:r>
              <a:rPr lang="en-US" sz="1600" b="1" dirty="0"/>
              <a:t>Prospecting Equipment for Sale</a:t>
            </a:r>
          </a:p>
          <a:p>
            <a:pPr algn="ctr"/>
            <a:r>
              <a:rPr lang="en-US" sz="1600" b="1" dirty="0"/>
              <a:t>If you have any prospecting equipment for sale or trade please email me at </a:t>
            </a:r>
            <a:r>
              <a:rPr lang="en-US" sz="1600" b="1" dirty="0" err="1"/>
              <a:t>coxd@mac.com</a:t>
            </a:r>
            <a:endParaRPr lang="en-US" sz="1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3">
            <a:extLst>
              <a:ext uri="{FF2B5EF4-FFF2-40B4-BE49-F238E27FC236}">
                <a16:creationId xmlns:a16="http://schemas.microsoft.com/office/drawing/2014/main" id="{E64E310A-23AF-4DCD-9E74-1B836C6523D4}"/>
              </a:ext>
            </a:extLst>
          </p:cNvPr>
          <p:cNvSpPr txBox="1">
            <a:spLocks noChangeArrowheads="1"/>
          </p:cNvSpPr>
          <p:nvPr/>
        </p:nvSpPr>
        <p:spPr bwMode="auto">
          <a:xfrm>
            <a:off x="304800" y="381000"/>
            <a:ext cx="2590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400"/>
          </a:p>
        </p:txBody>
      </p:sp>
      <p:sp>
        <p:nvSpPr>
          <p:cNvPr id="17410" name="Text Box 4">
            <a:extLst>
              <a:ext uri="{FF2B5EF4-FFF2-40B4-BE49-F238E27FC236}">
                <a16:creationId xmlns:a16="http://schemas.microsoft.com/office/drawing/2014/main" id="{D0FDE6D8-94B7-4898-9B52-3555BD8F4605}"/>
              </a:ext>
            </a:extLst>
          </p:cNvPr>
          <p:cNvSpPr txBox="1">
            <a:spLocks noChangeArrowheads="1"/>
          </p:cNvSpPr>
          <p:nvPr/>
        </p:nvSpPr>
        <p:spPr bwMode="auto">
          <a:xfrm>
            <a:off x="304800" y="3494088"/>
            <a:ext cx="6248400" cy="2800767"/>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143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600" b="1" dirty="0">
                <a:latin typeface="AvantGarde Bk BT" pitchFamily="34" charset="0"/>
              </a:rPr>
              <a:t>GPAA OFFICERS Colorado Springs Chapter</a:t>
            </a:r>
          </a:p>
          <a:p>
            <a:pPr eaLnBrk="1" hangingPunct="1">
              <a:spcBef>
                <a:spcPct val="0"/>
              </a:spcBef>
              <a:buFontTx/>
              <a:buNone/>
            </a:pPr>
            <a:r>
              <a:rPr lang="en-US" altLang="en-US" sz="1200" dirty="0">
                <a:latin typeface="AvantGarde Bk BT" pitchFamily="34" charset="0"/>
              </a:rPr>
              <a:t>President		Tim Pitney </a:t>
            </a:r>
          </a:p>
          <a:p>
            <a:pPr eaLnBrk="1" hangingPunct="1">
              <a:spcBef>
                <a:spcPct val="0"/>
              </a:spcBef>
              <a:buFontTx/>
              <a:buNone/>
            </a:pPr>
            <a:r>
              <a:rPr lang="en-US" altLang="en-US" sz="1200" dirty="0">
                <a:latin typeface="AvantGarde Bk BT" pitchFamily="34" charset="0"/>
              </a:rPr>
              <a:t>Vice President 	Joel Swisher	719-622-8693	 </a:t>
            </a:r>
            <a:r>
              <a:rPr lang="en-US" altLang="en-US" sz="1200" dirty="0">
                <a:solidFill>
                  <a:srgbClr val="FF0000"/>
                </a:solidFill>
                <a:latin typeface="AvantGarde Bk BT" pitchFamily="34" charset="0"/>
                <a:hlinkClick r:id="rId3">
                  <a:extLst>
                    <a:ext uri="{A12FA001-AC4F-418D-AE19-62706E023703}">
                      <ahyp:hlinkClr xmlns:ahyp="http://schemas.microsoft.com/office/drawing/2018/hyperlinkcolor" val="tx"/>
                    </a:ext>
                  </a:extLst>
                </a:hlinkClick>
              </a:rPr>
              <a:t>joelswisher1@gmail.com</a:t>
            </a:r>
            <a:endParaRPr lang="en-US" altLang="en-US" sz="1200" dirty="0">
              <a:solidFill>
                <a:srgbClr val="FF0000"/>
              </a:solidFill>
              <a:latin typeface="AvantGarde Bk BT" pitchFamily="34" charset="0"/>
            </a:endParaRPr>
          </a:p>
          <a:p>
            <a:pPr eaLnBrk="1" hangingPunct="1">
              <a:spcBef>
                <a:spcPct val="0"/>
              </a:spcBef>
              <a:buFontTx/>
              <a:buNone/>
            </a:pPr>
            <a:r>
              <a:rPr lang="en-US" altLang="en-US" sz="1200" dirty="0">
                <a:latin typeface="AvantGarde Bk BT" pitchFamily="34" charset="0"/>
              </a:rPr>
              <a:t>Treasurer		Alton Oakes	719-439-3590 	</a:t>
            </a:r>
            <a:r>
              <a:rPr lang="en-US" altLang="en-US" sz="1200" dirty="0">
                <a:solidFill>
                  <a:srgbClr val="FF0000"/>
                </a:solidFill>
                <a:latin typeface="AvantGarde Bk BT" pitchFamily="34" charset="0"/>
                <a:hlinkClick r:id="rId4">
                  <a:extLst>
                    <a:ext uri="{A12FA001-AC4F-418D-AE19-62706E023703}">
                      <ahyp:hlinkClr xmlns:ahyp="http://schemas.microsoft.com/office/drawing/2018/hyperlinkcolor" val="tx"/>
                    </a:ext>
                  </a:extLst>
                </a:hlinkClick>
              </a:rPr>
              <a:t>aoakessprint1@earthlink.net</a:t>
            </a:r>
            <a:endParaRPr lang="en-US" altLang="en-US" sz="1200" dirty="0">
              <a:solidFill>
                <a:srgbClr val="FF0000"/>
              </a:solidFill>
              <a:latin typeface="AvantGarde Bk BT" pitchFamily="34" charset="0"/>
            </a:endParaRPr>
          </a:p>
          <a:p>
            <a:pPr eaLnBrk="1" hangingPunct="1">
              <a:spcBef>
                <a:spcPct val="0"/>
              </a:spcBef>
              <a:buFontTx/>
              <a:buNone/>
            </a:pPr>
            <a:r>
              <a:rPr lang="en-US" altLang="en-US" sz="1200" dirty="0">
                <a:latin typeface="AvantGarde Bk BT" pitchFamily="34" charset="0"/>
              </a:rPr>
              <a:t>Secretary		Pat Oakes	719-339-0486  </a:t>
            </a:r>
            <a:r>
              <a:rPr lang="en-US" altLang="en-US" sz="1200" dirty="0">
                <a:solidFill>
                  <a:srgbClr val="FF0000"/>
                </a:solidFill>
                <a:latin typeface="AvantGarde Bk BT" pitchFamily="34" charset="0"/>
                <a:hlinkClick r:id="rId5">
                  <a:extLst>
                    <a:ext uri="{A12FA001-AC4F-418D-AE19-62706E023703}">
                      <ahyp:hlinkClr xmlns:ahyp="http://schemas.microsoft.com/office/drawing/2018/hyperlinkcolor" val="tx"/>
                    </a:ext>
                  </a:extLst>
                </a:hlinkClick>
              </a:rPr>
              <a:t>patoakes@centurylink.net</a:t>
            </a:r>
            <a:endParaRPr lang="en-US" altLang="en-US" sz="1200" dirty="0">
              <a:solidFill>
                <a:srgbClr val="FF0000"/>
              </a:solidFill>
              <a:latin typeface="AvantGarde Bk BT" pitchFamily="34" charset="0"/>
            </a:endParaRPr>
          </a:p>
          <a:p>
            <a:pPr eaLnBrk="1" hangingPunct="1">
              <a:spcBef>
                <a:spcPct val="0"/>
              </a:spcBef>
              <a:buFontTx/>
              <a:buNone/>
            </a:pPr>
            <a:r>
              <a:rPr lang="en-US" altLang="en-US" sz="1200" dirty="0">
                <a:latin typeface="AvantGarde Bk BT" pitchFamily="34" charset="0"/>
              </a:rPr>
              <a:t>Claims Chairman	Alton Oakes	719-439-3590. </a:t>
            </a:r>
            <a:r>
              <a:rPr lang="en-US" altLang="en-US" sz="1200" dirty="0">
                <a:solidFill>
                  <a:srgbClr val="FF0000"/>
                </a:solidFill>
                <a:latin typeface="AvantGarde Bk BT" pitchFamily="34" charset="0"/>
                <a:hlinkClick r:id="rId6">
                  <a:extLst>
                    <a:ext uri="{A12FA001-AC4F-418D-AE19-62706E023703}">
                      <ahyp:hlinkClr xmlns:ahyp="http://schemas.microsoft.com/office/drawing/2018/hyperlinkcolor" val="tx"/>
                    </a:ext>
                  </a:extLst>
                </a:hlinkClick>
              </a:rPr>
              <a:t>aoakessprint1@earthlink.net</a:t>
            </a:r>
            <a:endParaRPr lang="en-US" altLang="en-US" sz="1200" dirty="0">
              <a:solidFill>
                <a:srgbClr val="FF0000"/>
              </a:solidFill>
              <a:latin typeface="AvantGarde Bk BT" pitchFamily="34" charset="0"/>
            </a:endParaRPr>
          </a:p>
          <a:p>
            <a:pPr eaLnBrk="1" hangingPunct="1">
              <a:spcBef>
                <a:spcPct val="0"/>
              </a:spcBef>
              <a:buFontTx/>
              <a:buNone/>
            </a:pPr>
            <a:r>
              <a:rPr lang="en-US" altLang="en-US" sz="1200" dirty="0" err="1">
                <a:latin typeface="AvantGarde Bk BT" pitchFamily="34" charset="0"/>
              </a:rPr>
              <a:t>Nuggeteer</a:t>
            </a:r>
            <a:r>
              <a:rPr lang="en-US" altLang="en-US" sz="1200" dirty="0">
                <a:latin typeface="AvantGarde Bk BT" pitchFamily="34" charset="0"/>
              </a:rPr>
              <a:t> Editor	Del Cox	719-591-1282	 </a:t>
            </a:r>
            <a:r>
              <a:rPr lang="en-US" altLang="en-US" sz="1200" dirty="0">
                <a:solidFill>
                  <a:srgbClr val="FF0000"/>
                </a:solidFill>
                <a:latin typeface="AvantGarde Bk BT" pitchFamily="34" charset="0"/>
                <a:hlinkClick r:id="rId7">
                  <a:extLst>
                    <a:ext uri="{A12FA001-AC4F-418D-AE19-62706E023703}">
                      <ahyp:hlinkClr xmlns:ahyp="http://schemas.microsoft.com/office/drawing/2018/hyperlinkcolor" val="tx"/>
                    </a:ext>
                  </a:extLst>
                </a:hlinkClick>
              </a:rPr>
              <a:t>coxd@mac.com</a:t>
            </a:r>
            <a:endParaRPr lang="en-US" altLang="en-US" sz="1200" dirty="0">
              <a:solidFill>
                <a:srgbClr val="FF0000"/>
              </a:solidFill>
              <a:latin typeface="AvantGarde Bk BT" pitchFamily="34" charset="0"/>
            </a:endParaRPr>
          </a:p>
          <a:p>
            <a:pPr eaLnBrk="1" hangingPunct="1">
              <a:spcBef>
                <a:spcPct val="0"/>
              </a:spcBef>
              <a:buFontTx/>
              <a:buNone/>
            </a:pPr>
            <a:r>
              <a:rPr lang="en-US" altLang="en-US" sz="1200" dirty="0">
                <a:latin typeface="AvantGarde Bk BT" pitchFamily="34" charset="0"/>
              </a:rPr>
              <a:t>Outings Chairman	Justin Harmon	719 287-8149‬  </a:t>
            </a:r>
            <a:r>
              <a:rPr lang="en-US" altLang="en-US" sz="1200" u="sng" dirty="0">
                <a:solidFill>
                  <a:srgbClr val="FF0000"/>
                </a:solidFill>
                <a:latin typeface="AvantGarde Bk BT" pitchFamily="34" charset="0"/>
              </a:rPr>
              <a:t>hardtoflush79@gmail.com</a:t>
            </a:r>
          </a:p>
          <a:p>
            <a:pPr eaLnBrk="1" hangingPunct="1">
              <a:spcBef>
                <a:spcPct val="0"/>
              </a:spcBef>
              <a:buFontTx/>
              <a:buNone/>
            </a:pPr>
            <a:r>
              <a:rPr lang="en-US" altLang="en-US" sz="1200" dirty="0">
                <a:latin typeface="AvantGarde Bk BT" pitchFamily="34" charset="0"/>
              </a:rPr>
              <a:t>Webmaster		Paul Covington 719-310-7542 </a:t>
            </a:r>
            <a:r>
              <a:rPr lang="en-US" altLang="en-US" sz="1200" dirty="0">
                <a:solidFill>
                  <a:srgbClr val="FF0000"/>
                </a:solidFill>
                <a:latin typeface="AvantGarde Bk BT" pitchFamily="34" charset="0"/>
                <a:hlinkClick r:id="rId8">
                  <a:extLst>
                    <a:ext uri="{A12FA001-AC4F-418D-AE19-62706E023703}">
                      <ahyp:hlinkClr xmlns:ahyp="http://schemas.microsoft.com/office/drawing/2018/hyperlinkcolor" val="tx"/>
                    </a:ext>
                  </a:extLst>
                </a:hlinkClick>
              </a:rPr>
              <a:t>Paul@covingtoncomputers.com</a:t>
            </a:r>
            <a:endParaRPr lang="en-US" altLang="en-US" sz="1200" dirty="0">
              <a:solidFill>
                <a:srgbClr val="FF0000"/>
              </a:solidFill>
              <a:latin typeface="AvantGarde Bk BT" pitchFamily="34" charset="0"/>
            </a:endParaRPr>
          </a:p>
          <a:p>
            <a:pPr eaLnBrk="1" hangingPunct="1">
              <a:spcBef>
                <a:spcPct val="0"/>
              </a:spcBef>
              <a:buFontTx/>
              <a:buNone/>
            </a:pPr>
            <a:r>
              <a:rPr lang="en-US" altLang="en-US" sz="1200" dirty="0">
                <a:latin typeface="AvantGarde Bk BT" pitchFamily="34" charset="0"/>
              </a:rPr>
              <a:t>Facebook editor	Cindy Swisher	719-661-7542  </a:t>
            </a:r>
            <a:r>
              <a:rPr lang="en-US" altLang="en-US" sz="1200" dirty="0">
                <a:solidFill>
                  <a:srgbClr val="FF0000"/>
                </a:solidFill>
                <a:latin typeface="AvantGarde Bk BT" pitchFamily="34" charset="0"/>
                <a:hlinkClick r:id="rId9">
                  <a:extLst>
                    <a:ext uri="{A12FA001-AC4F-418D-AE19-62706E023703}">
                      <ahyp:hlinkClr xmlns:ahyp="http://schemas.microsoft.com/office/drawing/2018/hyperlinkcolor" val="tx"/>
                    </a:ext>
                  </a:extLst>
                </a:hlinkClick>
              </a:rPr>
              <a:t>cslactrn@gmail.com</a:t>
            </a:r>
            <a:endParaRPr lang="en-US" altLang="en-US" sz="1200" dirty="0">
              <a:solidFill>
                <a:srgbClr val="FF0000"/>
              </a:solidFill>
              <a:latin typeface="AvantGarde Bk BT" pitchFamily="34" charset="0"/>
            </a:endParaRPr>
          </a:p>
          <a:p>
            <a:pPr eaLnBrk="1" hangingPunct="1">
              <a:spcBef>
                <a:spcPct val="0"/>
              </a:spcBef>
              <a:buFontTx/>
              <a:buNone/>
            </a:pPr>
            <a:r>
              <a:rPr lang="en-US" altLang="en-US" sz="1200" dirty="0">
                <a:latin typeface="AvantGarde Bk BT" pitchFamily="34" charset="0"/>
              </a:rPr>
              <a:t>Hospitality Committee	Position Open</a:t>
            </a:r>
          </a:p>
          <a:p>
            <a:pPr lvl="1" eaLnBrk="1" hangingPunct="1">
              <a:spcBef>
                <a:spcPct val="0"/>
              </a:spcBef>
              <a:buFontTx/>
              <a:buNone/>
            </a:pPr>
            <a:endParaRPr lang="en-US" altLang="en-US" sz="1600" b="1" dirty="0">
              <a:latin typeface="AvantGarde Bk BT" pitchFamily="34" charset="0"/>
            </a:endParaRPr>
          </a:p>
          <a:p>
            <a:pPr lvl="1" eaLnBrk="1" hangingPunct="1">
              <a:spcBef>
                <a:spcPct val="0"/>
              </a:spcBef>
              <a:buFontTx/>
              <a:buNone/>
            </a:pPr>
            <a:r>
              <a:rPr lang="en-US" altLang="en-US" sz="1200" dirty="0">
                <a:latin typeface="AvantGarde Bk BT" pitchFamily="34" charset="0"/>
              </a:rPr>
              <a:t>			</a:t>
            </a:r>
          </a:p>
          <a:p>
            <a:pPr lvl="1" eaLnBrk="1" hangingPunct="1">
              <a:spcBef>
                <a:spcPct val="0"/>
              </a:spcBef>
              <a:buFontTx/>
              <a:buNone/>
            </a:pPr>
            <a:r>
              <a:rPr lang="en-US" altLang="en-US" sz="1200" dirty="0">
                <a:latin typeface="AvantGarde Bk BT" pitchFamily="34" charset="0"/>
              </a:rPr>
              <a:t>	</a:t>
            </a:r>
          </a:p>
        </p:txBody>
      </p:sp>
      <p:sp>
        <p:nvSpPr>
          <p:cNvPr id="17411" name="Text Box 10">
            <a:extLst>
              <a:ext uri="{FF2B5EF4-FFF2-40B4-BE49-F238E27FC236}">
                <a16:creationId xmlns:a16="http://schemas.microsoft.com/office/drawing/2014/main" id="{10E104F4-4CB0-4A1C-B963-5A20C835D84B}"/>
              </a:ext>
            </a:extLst>
          </p:cNvPr>
          <p:cNvSpPr txBox="1">
            <a:spLocks noChangeArrowheads="1"/>
          </p:cNvSpPr>
          <p:nvPr/>
        </p:nvSpPr>
        <p:spPr bwMode="auto">
          <a:xfrm>
            <a:off x="63500" y="6259513"/>
            <a:ext cx="6705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0">
              <a:spcBef>
                <a:spcPct val="20000"/>
              </a:spcBef>
              <a:buChar char="•"/>
              <a:tabLst>
                <a:tab pos="1714500" algn="l"/>
                <a:tab pos="2514600" algn="l"/>
                <a:tab pos="2743200" algn="l"/>
                <a:tab pos="3263900" algn="l"/>
                <a:tab pos="3429000" algn="l"/>
                <a:tab pos="4114800" algn="l"/>
                <a:tab pos="4343400" algn="l"/>
                <a:tab pos="5435600" algn="l"/>
                <a:tab pos="5664200" algn="l"/>
              </a:tabLst>
              <a:defRPr sz="3200">
                <a:solidFill>
                  <a:schemeClr val="tx1"/>
                </a:solidFill>
                <a:latin typeface="Times New Roman" panose="02020603050405020304" pitchFamily="18" charset="0"/>
              </a:defRPr>
            </a:lvl1pPr>
            <a:lvl2pPr marL="742950" indent="-285750">
              <a:spcBef>
                <a:spcPct val="20000"/>
              </a:spcBef>
              <a:buChar char="–"/>
              <a:tabLst>
                <a:tab pos="1714500" algn="l"/>
                <a:tab pos="2514600" algn="l"/>
                <a:tab pos="2743200" algn="l"/>
                <a:tab pos="3263900" algn="l"/>
                <a:tab pos="3429000" algn="l"/>
                <a:tab pos="4114800" algn="l"/>
                <a:tab pos="4343400" algn="l"/>
                <a:tab pos="5435600" algn="l"/>
                <a:tab pos="5664200" algn="l"/>
              </a:tabLst>
              <a:defRPr sz="2800">
                <a:solidFill>
                  <a:schemeClr val="tx1"/>
                </a:solidFill>
                <a:latin typeface="Times New Roman" panose="02020603050405020304" pitchFamily="18" charset="0"/>
              </a:defRPr>
            </a:lvl2pPr>
            <a:lvl3pPr marL="1143000" indent="-228600">
              <a:spcBef>
                <a:spcPct val="20000"/>
              </a:spcBef>
              <a:buChar char="•"/>
              <a:tabLst>
                <a:tab pos="1714500" algn="l"/>
                <a:tab pos="2514600" algn="l"/>
                <a:tab pos="2743200" algn="l"/>
                <a:tab pos="3263900" algn="l"/>
                <a:tab pos="3429000" algn="l"/>
                <a:tab pos="4114800" algn="l"/>
                <a:tab pos="4343400" algn="l"/>
                <a:tab pos="5435600" algn="l"/>
                <a:tab pos="5664200" algn="l"/>
              </a:tabLst>
              <a:defRPr sz="2400">
                <a:solidFill>
                  <a:schemeClr val="tx1"/>
                </a:solidFill>
                <a:latin typeface="Times New Roman" panose="02020603050405020304" pitchFamily="18" charset="0"/>
              </a:defRPr>
            </a:lvl3pPr>
            <a:lvl4pPr marL="1600200" indent="-228600">
              <a:spcBef>
                <a:spcPct val="20000"/>
              </a:spcBef>
              <a:buChar char="–"/>
              <a:tabLst>
                <a:tab pos="1714500" algn="l"/>
                <a:tab pos="2514600" algn="l"/>
                <a:tab pos="2743200" algn="l"/>
                <a:tab pos="3263900" algn="l"/>
                <a:tab pos="3429000" algn="l"/>
                <a:tab pos="4114800" algn="l"/>
                <a:tab pos="4343400" algn="l"/>
                <a:tab pos="5435600" algn="l"/>
                <a:tab pos="5664200" algn="l"/>
              </a:tabLst>
              <a:defRPr sz="2000">
                <a:solidFill>
                  <a:schemeClr val="tx1"/>
                </a:solidFill>
                <a:latin typeface="Times New Roman" panose="02020603050405020304" pitchFamily="18" charset="0"/>
              </a:defRPr>
            </a:lvl4pPr>
            <a:lvl5pPr marL="2057400" indent="-228600">
              <a:spcBef>
                <a:spcPct val="20000"/>
              </a:spcBef>
              <a:buChar char="»"/>
              <a:tabLst>
                <a:tab pos="1714500" algn="l"/>
                <a:tab pos="2514600" algn="l"/>
                <a:tab pos="2743200" algn="l"/>
                <a:tab pos="3263900" algn="l"/>
                <a:tab pos="3429000" algn="l"/>
                <a:tab pos="4114800" algn="l"/>
                <a:tab pos="4343400" algn="l"/>
                <a:tab pos="5435600" algn="l"/>
                <a:tab pos="5664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1714500" algn="l"/>
                <a:tab pos="2514600" algn="l"/>
                <a:tab pos="2743200" algn="l"/>
                <a:tab pos="3263900" algn="l"/>
                <a:tab pos="3429000" algn="l"/>
                <a:tab pos="4114800" algn="l"/>
                <a:tab pos="4343400" algn="l"/>
                <a:tab pos="5435600" algn="l"/>
                <a:tab pos="5664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1714500" algn="l"/>
                <a:tab pos="2514600" algn="l"/>
                <a:tab pos="2743200" algn="l"/>
                <a:tab pos="3263900" algn="l"/>
                <a:tab pos="3429000" algn="l"/>
                <a:tab pos="4114800" algn="l"/>
                <a:tab pos="4343400" algn="l"/>
                <a:tab pos="5435600" algn="l"/>
                <a:tab pos="5664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1714500" algn="l"/>
                <a:tab pos="2514600" algn="l"/>
                <a:tab pos="2743200" algn="l"/>
                <a:tab pos="3263900" algn="l"/>
                <a:tab pos="3429000" algn="l"/>
                <a:tab pos="4114800" algn="l"/>
                <a:tab pos="4343400" algn="l"/>
                <a:tab pos="5435600" algn="l"/>
                <a:tab pos="5664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1714500" algn="l"/>
                <a:tab pos="2514600" algn="l"/>
                <a:tab pos="2743200" algn="l"/>
                <a:tab pos="3263900" algn="l"/>
                <a:tab pos="3429000" algn="l"/>
                <a:tab pos="4114800" algn="l"/>
                <a:tab pos="4343400" algn="l"/>
                <a:tab pos="5435600" algn="l"/>
                <a:tab pos="5664200" algn="l"/>
              </a:tabLst>
              <a:defRPr sz="2000">
                <a:solidFill>
                  <a:schemeClr val="tx1"/>
                </a:solidFill>
                <a:latin typeface="Times New Roman" panose="02020603050405020304" pitchFamily="18" charset="0"/>
              </a:defRPr>
            </a:lvl9pPr>
          </a:lstStyle>
          <a:p>
            <a:pPr algn="ctr" eaLnBrk="1" hangingPunct="1">
              <a:spcBef>
                <a:spcPct val="50000"/>
              </a:spcBef>
              <a:buFontTx/>
              <a:buNone/>
            </a:pPr>
            <a:endParaRPr lang="en-US" altLang="en-US" sz="1000" b="1" dirty="0">
              <a:latin typeface="Arial" panose="020B0604020202020204" pitchFamily="34" charset="0"/>
              <a:cs typeface="Arial" panose="020B0604020202020204" pitchFamily="34" charset="0"/>
              <a:sym typeface="Symbol" panose="05050102010706020507" pitchFamily="18" charset="2"/>
            </a:endParaRPr>
          </a:p>
          <a:p>
            <a:pPr eaLnBrk="1" hangingPunct="1">
              <a:spcBef>
                <a:spcPct val="100000"/>
              </a:spcBef>
              <a:buFont typeface="Wingdings" panose="05000000000000000000" pitchFamily="2" charset="2"/>
              <a:buNone/>
            </a:pPr>
            <a:r>
              <a:rPr lang="en-US" altLang="en-US" sz="1400" b="1" i="1" dirty="0">
                <a:latin typeface="Arial" panose="020B0604020202020204" pitchFamily="34" charset="0"/>
                <a:cs typeface="Arial" panose="020B0604020202020204" pitchFamily="34" charset="0"/>
                <a:sym typeface="Symbol" panose="05050102010706020507" pitchFamily="18" charset="2"/>
              </a:rPr>
              <a:t>Do you want to join GPAA?  You can see David Vigil at Sunny Mountain Prospectors located at:3007 North El Paso Street, Colorado Springs CO 80907</a:t>
            </a:r>
          </a:p>
          <a:p>
            <a:pPr eaLnBrk="1" hangingPunct="1">
              <a:spcBef>
                <a:spcPct val="100000"/>
              </a:spcBef>
              <a:buFont typeface="Wingdings" panose="05000000000000000000" pitchFamily="2" charset="2"/>
              <a:buNone/>
            </a:pPr>
            <a:r>
              <a:rPr lang="en-US" altLang="en-US" sz="1400" b="1" i="1" dirty="0">
                <a:latin typeface="Arial" panose="020B0604020202020204" pitchFamily="34" charset="0"/>
                <a:cs typeface="Arial" panose="020B0604020202020204" pitchFamily="34" charset="0"/>
                <a:sym typeface="Symbol" panose="05050102010706020507" pitchFamily="18" charset="2"/>
              </a:rPr>
              <a:t>Renewals, multi-year discounts and life memberships available on-line at </a:t>
            </a:r>
            <a:r>
              <a:rPr lang="en-US" altLang="en-US" sz="1400" b="1" i="1" dirty="0">
                <a:solidFill>
                  <a:srgbClr val="FF0066"/>
                </a:solidFill>
                <a:latin typeface="Arial" panose="020B0604020202020204" pitchFamily="34" charset="0"/>
                <a:cs typeface="Arial" panose="020B0604020202020204" pitchFamily="34" charset="0"/>
                <a:sym typeface="Symbol" panose="05050102010706020507" pitchFamily="18" charset="2"/>
              </a:rPr>
              <a:t>www.Goldprospectors.org , </a:t>
            </a:r>
            <a:r>
              <a:rPr lang="en-US" altLang="en-US" sz="1400" b="1" i="1" dirty="0">
                <a:latin typeface="Arial" panose="020B0604020202020204" pitchFamily="34" charset="0"/>
                <a:cs typeface="Arial" panose="020B0604020202020204" pitchFamily="34" charset="0"/>
                <a:sym typeface="Symbol" panose="05050102010706020507" pitchFamily="18" charset="2"/>
              </a:rPr>
              <a:t>or call  800-551-9707 , and Please mention that you want to be part of the COLORADO SPRINGS CHAPTER.</a:t>
            </a:r>
          </a:p>
          <a:p>
            <a:pPr eaLnBrk="1" hangingPunct="1">
              <a:spcBef>
                <a:spcPct val="100000"/>
              </a:spcBef>
              <a:buFont typeface="Wingdings" panose="05000000000000000000" pitchFamily="2" charset="2"/>
              <a:buNone/>
            </a:pPr>
            <a:endParaRPr lang="en-US" altLang="en-US" sz="1400" b="1" i="1" dirty="0">
              <a:latin typeface="Arial" panose="020B0604020202020204" pitchFamily="34" charset="0"/>
              <a:cs typeface="Arial" panose="020B0604020202020204" pitchFamily="34" charset="0"/>
              <a:sym typeface="Symbol" panose="05050102010706020507" pitchFamily="18" charset="2"/>
            </a:endParaRPr>
          </a:p>
        </p:txBody>
      </p:sp>
      <p:sp>
        <p:nvSpPr>
          <p:cNvPr id="17412" name="Date Placeholder 1">
            <a:extLst>
              <a:ext uri="{FF2B5EF4-FFF2-40B4-BE49-F238E27FC236}">
                <a16:creationId xmlns:a16="http://schemas.microsoft.com/office/drawing/2014/main" id="{F8BCC10C-D26D-48F7-9FB0-427BE8992B8F}"/>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9CA0F0E-8EB3-4B42-AD7A-D260C33F5FD9}" type="datetime1">
              <a:rPr lang="en-US" altLang="en-US" sz="1400" smtClean="0"/>
              <a:pPr>
                <a:spcBef>
                  <a:spcPct val="0"/>
                </a:spcBef>
                <a:buFontTx/>
                <a:buNone/>
              </a:pPr>
              <a:t>11/23/2021</a:t>
            </a:fld>
            <a:endParaRPr lang="en-US" altLang="en-US" sz="1400"/>
          </a:p>
        </p:txBody>
      </p:sp>
      <p:sp>
        <p:nvSpPr>
          <p:cNvPr id="17413" name="Slide Number Placeholder 2">
            <a:extLst>
              <a:ext uri="{FF2B5EF4-FFF2-40B4-BE49-F238E27FC236}">
                <a16:creationId xmlns:a16="http://schemas.microsoft.com/office/drawing/2014/main" id="{CEB94B8D-6F54-4B64-A9E4-5BF4299CF6C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CC84A45-A34E-4972-A3AC-14F9FAD232FE}" type="slidenum">
              <a:rPr lang="en-US" altLang="en-US" sz="1400"/>
              <a:pPr>
                <a:spcBef>
                  <a:spcPct val="0"/>
                </a:spcBef>
                <a:buFontTx/>
                <a:buNone/>
              </a:pPr>
              <a:t>2</a:t>
            </a:fld>
            <a:endParaRPr lang="en-US" altLang="en-US" sz="1400"/>
          </a:p>
        </p:txBody>
      </p:sp>
      <p:sp>
        <p:nvSpPr>
          <p:cNvPr id="17414" name="TextBox 2">
            <a:extLst>
              <a:ext uri="{FF2B5EF4-FFF2-40B4-BE49-F238E27FC236}">
                <a16:creationId xmlns:a16="http://schemas.microsoft.com/office/drawing/2014/main" id="{B4BFEC41-1C8B-4019-91EE-80868317ED78}"/>
              </a:ext>
            </a:extLst>
          </p:cNvPr>
          <p:cNvSpPr txBox="1">
            <a:spLocks noChangeArrowheads="1"/>
          </p:cNvSpPr>
          <p:nvPr/>
        </p:nvSpPr>
        <p:spPr bwMode="auto">
          <a:xfrm>
            <a:off x="2743200" y="142875"/>
            <a:ext cx="1447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a:solidFill>
                  <a:srgbClr val="FFC000"/>
                </a:solidFill>
              </a:rPr>
              <a:t>GPAA</a:t>
            </a:r>
            <a:r>
              <a:rPr lang="en-US" altLang="en-US" sz="2800"/>
              <a:t> </a:t>
            </a:r>
          </a:p>
        </p:txBody>
      </p:sp>
      <p:sp>
        <p:nvSpPr>
          <p:cNvPr id="17415" name="TextBox 3">
            <a:extLst>
              <a:ext uri="{FF2B5EF4-FFF2-40B4-BE49-F238E27FC236}">
                <a16:creationId xmlns:a16="http://schemas.microsoft.com/office/drawing/2014/main" id="{56D80557-F04A-4B65-B69A-42DBD2A5355F}"/>
              </a:ext>
            </a:extLst>
          </p:cNvPr>
          <p:cNvSpPr txBox="1">
            <a:spLocks noChangeArrowheads="1"/>
          </p:cNvSpPr>
          <p:nvPr/>
        </p:nvSpPr>
        <p:spPr bwMode="auto">
          <a:xfrm>
            <a:off x="1066800" y="742950"/>
            <a:ext cx="480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t>COLORADO SPRINGS CHAPTER</a:t>
            </a:r>
          </a:p>
        </p:txBody>
      </p:sp>
      <p:pic>
        <p:nvPicPr>
          <p:cNvPr id="17416" name="Picture 1">
            <a:extLst>
              <a:ext uri="{FF2B5EF4-FFF2-40B4-BE49-F238E27FC236}">
                <a16:creationId xmlns:a16="http://schemas.microsoft.com/office/drawing/2014/main" id="{04B3152F-C6F8-40E8-83B6-785852A3D1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3463" y="1190625"/>
            <a:ext cx="2249487"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WordArt 2">
            <a:extLst>
              <a:ext uri="{FF2B5EF4-FFF2-40B4-BE49-F238E27FC236}">
                <a16:creationId xmlns:a16="http://schemas.microsoft.com/office/drawing/2014/main" id="{EA9A5778-1BEC-423D-BC20-4E4B79D17A9A}"/>
              </a:ext>
            </a:extLst>
          </p:cNvPr>
          <p:cNvSpPr>
            <a:spLocks noChangeArrowheads="1" noChangeShapeType="1" noTextEdit="1"/>
          </p:cNvSpPr>
          <p:nvPr/>
        </p:nvSpPr>
        <p:spPr bwMode="auto">
          <a:xfrm>
            <a:off x="1176338" y="26988"/>
            <a:ext cx="3471862" cy="690562"/>
          </a:xfrm>
          <a:prstGeom prst="rect">
            <a:avLst/>
          </a:prstGeom>
        </p:spPr>
        <p:txBody>
          <a:bodyPr wrap="none" fromWordArt="1">
            <a:prstTxWarp prst="textDeflate">
              <a:avLst>
                <a:gd name="adj" fmla="val 19296"/>
              </a:avLst>
            </a:prstTxWarp>
          </a:bodyPr>
          <a:lstStyle/>
          <a:p>
            <a:pPr algn="ctr"/>
            <a:r>
              <a:rPr lang="en-US" sz="3600" kern="10">
                <a:ln w="9525">
                  <a:solidFill>
                    <a:srgbClr val="FFCC00"/>
                  </a:solidFill>
                  <a:round/>
                  <a:headEnd/>
                  <a:tailEnd/>
                </a:ln>
                <a:solidFill>
                  <a:srgbClr val="000000"/>
                </a:solidFill>
                <a:latin typeface="Impact" panose="020B0806030902050204" pitchFamily="34" charset="0"/>
              </a:rPr>
              <a:t>MEETING MINUTES</a:t>
            </a:r>
          </a:p>
        </p:txBody>
      </p:sp>
      <p:sp>
        <p:nvSpPr>
          <p:cNvPr id="19458" name="Text Box 3">
            <a:extLst>
              <a:ext uri="{FF2B5EF4-FFF2-40B4-BE49-F238E27FC236}">
                <a16:creationId xmlns:a16="http://schemas.microsoft.com/office/drawing/2014/main" id="{8BEB3D21-B331-436F-9CCD-A433DE28889F}"/>
              </a:ext>
            </a:extLst>
          </p:cNvPr>
          <p:cNvSpPr txBox="1">
            <a:spLocks noChangeArrowheads="1"/>
          </p:cNvSpPr>
          <p:nvPr/>
        </p:nvSpPr>
        <p:spPr bwMode="auto">
          <a:xfrm>
            <a:off x="514350" y="785813"/>
            <a:ext cx="5955898" cy="7959936"/>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575310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6096000" indent="-228600">
              <a:spcBef>
                <a:spcPct val="20000"/>
              </a:spcBef>
              <a:buChar char="»"/>
              <a:defRPr sz="2000">
                <a:solidFill>
                  <a:schemeClr val="tx1"/>
                </a:solidFill>
                <a:latin typeface="Times New Roman" panose="02020603050405020304" pitchFamily="18" charset="0"/>
              </a:defRPr>
            </a:lvl5pPr>
            <a:lvl6pPr marL="65532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70104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74676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79248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65000"/>
              </a:spcBef>
              <a:buFontTx/>
              <a:buNone/>
            </a:pPr>
            <a:r>
              <a:rPr lang="en-US" altLang="en-US" sz="1200" b="1" dirty="0">
                <a:latin typeface="Arial" panose="020B0604020202020204" pitchFamily="34" charset="0"/>
              </a:rPr>
              <a:t>November 3, 2021</a:t>
            </a:r>
          </a:p>
          <a:p>
            <a:pPr algn="ctr" eaLnBrk="1" hangingPunct="1">
              <a:spcBef>
                <a:spcPct val="65000"/>
              </a:spcBef>
              <a:buFontTx/>
              <a:buNone/>
            </a:pPr>
            <a:r>
              <a:rPr lang="en-US" altLang="en-US" sz="1200" b="1" dirty="0">
                <a:latin typeface="Arial" panose="020B0604020202020204" pitchFamily="34" charset="0"/>
              </a:rPr>
              <a:t>	</a:t>
            </a:r>
          </a:p>
          <a:p>
            <a:pPr marL="0" marR="0">
              <a:lnSpc>
                <a:spcPct val="115000"/>
              </a:lnSpc>
              <a:spcBef>
                <a:spcPts val="0"/>
              </a:spcBef>
              <a:spcAft>
                <a:spcPts val="10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Attendees:  19 in person; 138 by e-mail</a:t>
            </a:r>
          </a:p>
          <a:p>
            <a:pPr marL="0" marR="0">
              <a:lnSpc>
                <a:spcPct val="115000"/>
              </a:lnSpc>
              <a:spcBef>
                <a:spcPts val="0"/>
              </a:spcBef>
              <a:spcAft>
                <a:spcPts val="10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meeting was called to order at 7:00 pm by Chapter President Tim Pitney and began with the Pledge of Allegiance to the Flag.  Tim welcomed everyone to the meeting and talked about the outing on Oct 30th to the GPAA Railroad Bridge Claim.  The weather was great, and 14 members participated.  Tim related a phone conversation he had with GPAA  Membership where he learned that his Lifetime Membership had been suspended because he did not have an e-mail address or a current driver’s license on file.  GPAA said they were updating their records to delete inactive memberships.  Two other life members at the meeting reported similar suspensions.  All were resolved when the members provided a copy of a current driver’s license.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All chapter members with a Lifetime Membership more than a year old should contact GPAA to update their file.  Call GPAA Member Relations Specialist Anne Tolleson at 800-551-9707 x117.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Treasurer Alton Oakes gave a financial report and detailed recent purchases using the Chapter’s Member Points Program.  Due to a significant increase in catering costs, the Chapter Christmas Party this year will NOT be a catered event.  As reported in last month’s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Nuggeteer</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December meeting and Christmas Party will be held together on Saturday, December 4</a:t>
            </a:r>
            <a:r>
              <a:rPr lang="en-US" sz="14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400" dirty="0">
                <a:effectLst/>
                <a:latin typeface="Calibri" panose="020F0502020204030204" pitchFamily="34" charset="0"/>
                <a:ea typeface="Calibri" panose="020F0502020204030204" pitchFamily="34" charset="0"/>
                <a:cs typeface="Times New Roman" panose="02020603050405020304" pitchFamily="18" charset="0"/>
              </a:rPr>
              <a:t> , from 1 – 5 pm.  The location will be at Daniel’s Tacos, 6815 Space Village Avenue, Colorado Springs, CO 80915. Meeting setup begins at 12:30, with the meeting running from 1:00 to 2:00 pm; with dinner and the party immediately following. Please order your preference from the restaurant’s full menu.  When you sign-in at the meeting, you will receive a coupon to present when placing your food and drink order.  The Chapter will be paying for the meal and gratuity.  Except for tickets for the Christmas drawing, the Chapter store will be closed.  Entertainment includes:</a:t>
            </a:r>
          </a:p>
          <a:p>
            <a:pPr marL="0" marR="0">
              <a:lnSpc>
                <a:spcPct val="115000"/>
              </a:lnSpc>
              <a:spcBef>
                <a:spcPts val="0"/>
              </a:spcBef>
              <a:spcAft>
                <a:spcPts val="10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459" name="Picture 4">
            <a:extLst>
              <a:ext uri="{FF2B5EF4-FFF2-40B4-BE49-F238E27FC236}">
                <a16:creationId xmlns:a16="http://schemas.microsoft.com/office/drawing/2014/main" id="{61698D79-013C-493A-8912-DE4F37FC61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5563"/>
            <a:ext cx="990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a:extLst>
              <a:ext uri="{FF2B5EF4-FFF2-40B4-BE49-F238E27FC236}">
                <a16:creationId xmlns:a16="http://schemas.microsoft.com/office/drawing/2014/main" id="{F9DC2EFE-4332-4E9C-8C29-678323CC9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854075"/>
            <a:ext cx="1219682" cy="91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2">
            <a:extLst>
              <a:ext uri="{FF2B5EF4-FFF2-40B4-BE49-F238E27FC236}">
                <a16:creationId xmlns:a16="http://schemas.microsoft.com/office/drawing/2014/main" id="{D58BB6F5-5287-488E-8DD1-CC80AF5EAD7A}"/>
              </a:ext>
            </a:extLst>
          </p:cNvPr>
          <p:cNvSpPr>
            <a:spLocks noGrp="1" noChangeArrowheads="1"/>
          </p:cNvSpPr>
          <p:nvPr>
            <p:ph type="sldNum" sz="quarter" idx="12"/>
          </p:nvPr>
        </p:nvSpPr>
        <p:spPr>
          <a:xfrm>
            <a:off x="4914900" y="8610600"/>
            <a:ext cx="1428750" cy="33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3</a:t>
            </a:r>
          </a:p>
        </p:txBody>
      </p:sp>
      <p:sp>
        <p:nvSpPr>
          <p:cNvPr id="19462" name="Date Placeholder 1">
            <a:extLst>
              <a:ext uri="{FF2B5EF4-FFF2-40B4-BE49-F238E27FC236}">
                <a16:creationId xmlns:a16="http://schemas.microsoft.com/office/drawing/2014/main" id="{D9D67D80-6D2B-4264-AE31-71C0638ED711}"/>
              </a:ext>
            </a:extLst>
          </p:cNvPr>
          <p:cNvSpPr>
            <a:spLocks noGrp="1" noChangeArrowheads="1"/>
          </p:cNvSpPr>
          <p:nvPr>
            <p:ph type="dt" sz="quarter" idx="10"/>
          </p:nvPr>
        </p:nvSpPr>
        <p:spPr>
          <a:xfrm>
            <a:off x="514350" y="8610600"/>
            <a:ext cx="1428750" cy="33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64C843C-D574-4267-A9CB-B9F217882C8E}" type="datetime1">
              <a:rPr lang="en-US" altLang="en-US" sz="1400" smtClean="0"/>
              <a:pPr>
                <a:spcBef>
                  <a:spcPct val="0"/>
                </a:spcBef>
                <a:buFontTx/>
                <a:buNone/>
              </a:pPr>
              <a:t>11/23/2021</a:t>
            </a:fld>
            <a:endParaRPr lang="en-US" alt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WordArt 2">
            <a:extLst>
              <a:ext uri="{FF2B5EF4-FFF2-40B4-BE49-F238E27FC236}">
                <a16:creationId xmlns:a16="http://schemas.microsoft.com/office/drawing/2014/main" id="{EA9A5778-1BEC-423D-BC20-4E4B79D17A9A}"/>
              </a:ext>
            </a:extLst>
          </p:cNvPr>
          <p:cNvSpPr>
            <a:spLocks noChangeArrowheads="1" noChangeShapeType="1" noTextEdit="1"/>
          </p:cNvSpPr>
          <p:nvPr/>
        </p:nvSpPr>
        <p:spPr bwMode="auto">
          <a:xfrm>
            <a:off x="1176338" y="26988"/>
            <a:ext cx="3471862" cy="690562"/>
          </a:xfrm>
          <a:prstGeom prst="rect">
            <a:avLst/>
          </a:prstGeom>
        </p:spPr>
        <p:txBody>
          <a:bodyPr wrap="none" fromWordArt="1">
            <a:prstTxWarp prst="textDeflate">
              <a:avLst>
                <a:gd name="adj" fmla="val 19296"/>
              </a:avLst>
            </a:prstTxWarp>
          </a:bodyPr>
          <a:lstStyle/>
          <a:p>
            <a:pPr algn="ctr"/>
            <a:r>
              <a:rPr lang="en-US" sz="3600" kern="10">
                <a:ln w="9525">
                  <a:solidFill>
                    <a:srgbClr val="FFCC00"/>
                  </a:solidFill>
                  <a:round/>
                  <a:headEnd/>
                  <a:tailEnd/>
                </a:ln>
                <a:solidFill>
                  <a:srgbClr val="000000"/>
                </a:solidFill>
                <a:latin typeface="Impact" panose="020B0806030902050204" pitchFamily="34" charset="0"/>
              </a:rPr>
              <a:t>MEETING MINUTES</a:t>
            </a:r>
          </a:p>
        </p:txBody>
      </p:sp>
      <p:sp>
        <p:nvSpPr>
          <p:cNvPr id="19458" name="Text Box 3">
            <a:extLst>
              <a:ext uri="{FF2B5EF4-FFF2-40B4-BE49-F238E27FC236}">
                <a16:creationId xmlns:a16="http://schemas.microsoft.com/office/drawing/2014/main" id="{8BEB3D21-B331-436F-9CCD-A433DE28889F}"/>
              </a:ext>
            </a:extLst>
          </p:cNvPr>
          <p:cNvSpPr txBox="1">
            <a:spLocks noChangeArrowheads="1"/>
          </p:cNvSpPr>
          <p:nvPr/>
        </p:nvSpPr>
        <p:spPr bwMode="auto">
          <a:xfrm>
            <a:off x="514350" y="785813"/>
            <a:ext cx="5946775" cy="7769627"/>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575310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6096000" indent="-228600">
              <a:spcBef>
                <a:spcPct val="20000"/>
              </a:spcBef>
              <a:buChar char="»"/>
              <a:defRPr sz="2000">
                <a:solidFill>
                  <a:schemeClr val="tx1"/>
                </a:solidFill>
                <a:latin typeface="Times New Roman" panose="02020603050405020304" pitchFamily="18" charset="0"/>
              </a:defRPr>
            </a:lvl5pPr>
            <a:lvl6pPr marL="65532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70104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74676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79248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65000"/>
              </a:spcBef>
              <a:buFontTx/>
              <a:buNone/>
            </a:pPr>
            <a:r>
              <a:rPr lang="en-US" altLang="en-US" sz="1200" b="1" dirty="0">
                <a:latin typeface="Arial" panose="020B0604020202020204" pitchFamily="34" charset="0"/>
              </a:rPr>
              <a:t>November 3, 2021,  Continued</a:t>
            </a:r>
          </a:p>
          <a:p>
            <a:pPr algn="ctr" eaLnBrk="1" hangingPunct="1">
              <a:spcBef>
                <a:spcPct val="65000"/>
              </a:spcBef>
              <a:buFontTx/>
              <a:buNone/>
            </a:pPr>
            <a:r>
              <a:rPr lang="en-US" altLang="en-US" sz="1200" b="1" dirty="0">
                <a:latin typeface="Arial" panose="020B0604020202020204" pitchFamily="34" charset="0"/>
              </a:rPr>
              <a:t>	</a:t>
            </a:r>
          </a:p>
          <a:p>
            <a:pPr marR="0">
              <a:lnSpc>
                <a:spcPct val="115000"/>
              </a:lnSpc>
              <a:spcBef>
                <a:spcPts val="0"/>
              </a:spcBef>
              <a:spcAft>
                <a:spcPts val="10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White Elephant Exchange.</a:t>
            </a:r>
            <a:r>
              <a:rPr lang="en-US" sz="1400" dirty="0">
                <a:effectLst/>
                <a:latin typeface="Calibri" panose="020F0502020204030204" pitchFamily="34" charset="0"/>
                <a:ea typeface="Calibri" panose="020F0502020204030204" pitchFamily="34" charset="0"/>
                <a:cs typeface="Times New Roman" panose="02020603050405020304" pitchFamily="18" charset="0"/>
              </a:rPr>
              <a:t>  If you want to participate, please bring a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wrapped item</a:t>
            </a:r>
            <a:r>
              <a:rPr lang="en-US" sz="1400" dirty="0">
                <a:effectLst/>
                <a:latin typeface="Calibri" panose="020F0502020204030204" pitchFamily="34" charset="0"/>
                <a:ea typeface="Calibri" panose="020F0502020204030204" pitchFamily="34" charset="0"/>
                <a:cs typeface="Times New Roman" panose="02020603050405020304" pitchFamily="18" charset="0"/>
              </a:rPr>
              <a:t>, and tag it “white elephant”.  The item can be a re-gift, an item your already own that someone else can treasure for a while, something funny, something weird, or something nice.  </a:t>
            </a:r>
          </a:p>
          <a:p>
            <a:pPr marR="0">
              <a:lnSpc>
                <a:spcPct val="115000"/>
              </a:lnSpc>
              <a:spcBef>
                <a:spcPts val="0"/>
              </a:spcBef>
              <a:spcAft>
                <a:spcPts val="10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Member to Member Gift Exchange.</a:t>
            </a:r>
            <a:r>
              <a:rPr lang="en-US" sz="1400" dirty="0">
                <a:effectLst/>
                <a:latin typeface="Calibri" panose="020F0502020204030204" pitchFamily="34" charset="0"/>
                <a:ea typeface="Calibri" panose="020F0502020204030204" pitchFamily="34" charset="0"/>
                <a:cs typeface="Times New Roman" panose="02020603050405020304" pitchFamily="18" charset="0"/>
              </a:rPr>
              <a:t>   If you want to participate, please bring a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wrapped item</a:t>
            </a:r>
            <a:r>
              <a:rPr lang="en-US" sz="1400" dirty="0">
                <a:effectLst/>
                <a:latin typeface="Calibri" panose="020F0502020204030204" pitchFamily="34" charset="0"/>
                <a:ea typeface="Calibri" panose="020F0502020204030204" pitchFamily="34" charset="0"/>
                <a:cs typeface="Times New Roman" panose="02020603050405020304" pitchFamily="18" charset="0"/>
              </a:rPr>
              <a:t>, and label it “Gift Exchange Man” or “Gift Exchange Woman”.  Usually, a man will bring gift for a man and a woman will brings a gift for a woman.  If an odd number of members participate, you may end up with your own gift – so bring something you wouldn’t mind taking back home with you.  Please limit purchases to $20.</a:t>
            </a:r>
          </a:p>
          <a:p>
            <a:pPr marR="0">
              <a:lnSpc>
                <a:spcPct val="115000"/>
              </a:lnSpc>
              <a:spcBef>
                <a:spcPts val="0"/>
              </a:spcBef>
              <a:spcAft>
                <a:spcPts val="10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Salvation Army Angel Tree Gift Donation.</a:t>
            </a:r>
            <a:r>
              <a:rPr lang="en-US" sz="1400" dirty="0">
                <a:effectLst/>
                <a:latin typeface="Calibri" panose="020F0502020204030204" pitchFamily="34" charset="0"/>
                <a:ea typeface="Calibri" panose="020F0502020204030204" pitchFamily="34" charset="0"/>
                <a:cs typeface="Times New Roman" panose="02020603050405020304" pitchFamily="18" charset="0"/>
              </a:rPr>
              <a:t>  If you wish to participate, please bring a new,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unwrapped toy</a:t>
            </a:r>
            <a:r>
              <a:rPr lang="en-US" sz="1400" dirty="0">
                <a:effectLst/>
                <a:latin typeface="Calibri" panose="020F0502020204030204" pitchFamily="34" charset="0"/>
                <a:ea typeface="Calibri" panose="020F0502020204030204" pitchFamily="34" charset="0"/>
                <a:cs typeface="Times New Roman" panose="02020603050405020304" pitchFamily="18" charset="0"/>
              </a:rPr>
              <a:t> to donate.  If you would prefer to purchase a toy through a gift registry, visit: </a:t>
            </a:r>
            <a:r>
              <a:rPr lang="en-US" sz="1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Fountain Valley Corps (salvationarmy.org)</a:t>
            </a:r>
            <a:r>
              <a:rPr lang="en-US" sz="1400" dirty="0">
                <a:effectLst/>
                <a:latin typeface="Calibri" panose="020F0502020204030204" pitchFamily="34" charset="0"/>
                <a:ea typeface="Calibri" panose="020F0502020204030204" pitchFamily="34" charset="0"/>
                <a:cs typeface="Times New Roman" panose="02020603050405020304" pitchFamily="18" charset="0"/>
              </a:rPr>
              <a:t>  and select the “Walmart Gift Registry”, in the center of the page.  If you have questions, please contact the Fountain Valley Salvation Army at 719-382-1182.</a:t>
            </a:r>
          </a:p>
          <a:p>
            <a:pPr marR="0">
              <a:lnSpc>
                <a:spcPct val="115000"/>
              </a:lnSpc>
              <a:spcBef>
                <a:spcPts val="0"/>
              </a:spcBef>
              <a:spcAft>
                <a:spcPts val="10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Christmas Party RSVP.</a:t>
            </a:r>
            <a:r>
              <a:rPr lang="en-US" sz="1400" dirty="0">
                <a:effectLst/>
                <a:latin typeface="Calibri" panose="020F0502020204030204" pitchFamily="34" charset="0"/>
                <a:ea typeface="Calibri" panose="020F0502020204030204" pitchFamily="34" charset="0"/>
                <a:cs typeface="Times New Roman" panose="02020603050405020304" pitchFamily="18" charset="0"/>
              </a:rPr>
              <a:t>  If you were not able to attend the November meeting to sign up for the Christmas Party, please RSVP to Alton Oakes at 719-439-3590, by Friday, November 26</a:t>
            </a:r>
            <a:r>
              <a:rPr lang="en-US" sz="14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liability insurance policy discussed at the October meeting has been obtained and given to the Salvation Army along with a current rental agreement.  Alternate meeting locations reviewed by the Chapter Board were discussed, and the membership voted to move our meetings to VFW Post 3917 in Security, effective with the January 5</a:t>
            </a:r>
            <a:r>
              <a:rPr lang="en-US" sz="14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400" dirty="0">
                <a:effectLst/>
                <a:latin typeface="Calibri" panose="020F0502020204030204" pitchFamily="34" charset="0"/>
                <a:ea typeface="Calibri" panose="020F0502020204030204" pitchFamily="34" charset="0"/>
                <a:cs typeface="Times New Roman" panose="02020603050405020304" pitchFamily="18" charset="0"/>
              </a:rPr>
              <a:t>, 2022, meeting.  After the vote, a member suggested another possible venue, a new restaurant with meeting rooms in the Satellite Hotel at Airport and Academy in Colorado Springs.   Chapter Board members will inspect the restaurant and report their recommendations at the December 4</a:t>
            </a:r>
            <a:r>
              <a:rPr lang="en-US" sz="14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400" dirty="0">
                <a:effectLst/>
                <a:latin typeface="Calibri" panose="020F0502020204030204" pitchFamily="34" charset="0"/>
                <a:ea typeface="Calibri" panose="020F0502020204030204" pitchFamily="34" charset="0"/>
                <a:cs typeface="Times New Roman" panose="02020603050405020304" pitchFamily="18" charset="0"/>
              </a:rPr>
              <a:t> meeting. </a:t>
            </a:r>
          </a:p>
        </p:txBody>
      </p:sp>
      <p:pic>
        <p:nvPicPr>
          <p:cNvPr id="19459" name="Picture 4">
            <a:extLst>
              <a:ext uri="{FF2B5EF4-FFF2-40B4-BE49-F238E27FC236}">
                <a16:creationId xmlns:a16="http://schemas.microsoft.com/office/drawing/2014/main" id="{61698D79-013C-493A-8912-DE4F37FC6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5563"/>
            <a:ext cx="990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2">
            <a:extLst>
              <a:ext uri="{FF2B5EF4-FFF2-40B4-BE49-F238E27FC236}">
                <a16:creationId xmlns:a16="http://schemas.microsoft.com/office/drawing/2014/main" id="{D58BB6F5-5287-488E-8DD1-CC80AF5EAD7A}"/>
              </a:ext>
            </a:extLst>
          </p:cNvPr>
          <p:cNvSpPr>
            <a:spLocks noGrp="1" noChangeArrowheads="1"/>
          </p:cNvSpPr>
          <p:nvPr>
            <p:ph type="sldNum" sz="quarter" idx="12"/>
          </p:nvPr>
        </p:nvSpPr>
        <p:spPr>
          <a:xfrm>
            <a:off x="4914900" y="8610600"/>
            <a:ext cx="1428750" cy="33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3</a:t>
            </a:r>
          </a:p>
        </p:txBody>
      </p:sp>
      <p:sp>
        <p:nvSpPr>
          <p:cNvPr id="19462" name="Date Placeholder 1">
            <a:extLst>
              <a:ext uri="{FF2B5EF4-FFF2-40B4-BE49-F238E27FC236}">
                <a16:creationId xmlns:a16="http://schemas.microsoft.com/office/drawing/2014/main" id="{D9D67D80-6D2B-4264-AE31-71C0638ED711}"/>
              </a:ext>
            </a:extLst>
          </p:cNvPr>
          <p:cNvSpPr>
            <a:spLocks noGrp="1" noChangeArrowheads="1"/>
          </p:cNvSpPr>
          <p:nvPr>
            <p:ph type="dt" sz="quarter" idx="10"/>
          </p:nvPr>
        </p:nvSpPr>
        <p:spPr>
          <a:xfrm>
            <a:off x="514350" y="8610600"/>
            <a:ext cx="1428750" cy="33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64C843C-D574-4267-A9CB-B9F217882C8E}" type="datetime1">
              <a:rPr lang="en-US" altLang="en-US" sz="1400" smtClean="0"/>
              <a:pPr>
                <a:spcBef>
                  <a:spcPct val="0"/>
                </a:spcBef>
                <a:buFontTx/>
                <a:buNone/>
              </a:pPr>
              <a:t>11/23/2021</a:t>
            </a:fld>
            <a:endParaRPr lang="en-US" altLang="en-US" sz="1400" dirty="0"/>
          </a:p>
        </p:txBody>
      </p:sp>
    </p:spTree>
    <p:extLst>
      <p:ext uri="{BB962C8B-B14F-4D97-AF65-F5344CB8AC3E}">
        <p14:creationId xmlns:p14="http://schemas.microsoft.com/office/powerpoint/2010/main" val="2437956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FCF66B-AA44-F348-8454-756167DDFC25}"/>
              </a:ext>
            </a:extLst>
          </p:cNvPr>
          <p:cNvSpPr>
            <a:spLocks noGrp="1"/>
          </p:cNvSpPr>
          <p:nvPr>
            <p:ph type="dt" sz="half" idx="10"/>
          </p:nvPr>
        </p:nvSpPr>
        <p:spPr/>
        <p:txBody>
          <a:bodyPr/>
          <a:lstStyle/>
          <a:p>
            <a:pPr>
              <a:defRPr/>
            </a:pPr>
            <a:fld id="{FF8BD9D2-2FEA-40CD-8CAC-2B2B7568BF7D}" type="datetime1">
              <a:rPr lang="en-US" smtClean="0"/>
              <a:pPr>
                <a:defRPr/>
              </a:pPr>
              <a:t>11/23/2021</a:t>
            </a:fld>
            <a:endParaRPr lang="en-US"/>
          </a:p>
        </p:txBody>
      </p:sp>
      <p:sp>
        <p:nvSpPr>
          <p:cNvPr id="3" name="Slide Number Placeholder 2">
            <a:extLst>
              <a:ext uri="{FF2B5EF4-FFF2-40B4-BE49-F238E27FC236}">
                <a16:creationId xmlns:a16="http://schemas.microsoft.com/office/drawing/2014/main" id="{6C10A8EA-24E3-0849-8A54-5857C2DD2B9E}"/>
              </a:ext>
            </a:extLst>
          </p:cNvPr>
          <p:cNvSpPr>
            <a:spLocks noGrp="1"/>
          </p:cNvSpPr>
          <p:nvPr>
            <p:ph type="sldNum" sz="quarter" idx="12"/>
          </p:nvPr>
        </p:nvSpPr>
        <p:spPr/>
        <p:txBody>
          <a:bodyPr/>
          <a:lstStyle/>
          <a:p>
            <a:fld id="{B843D7EB-1392-43DA-B7B2-D3F79F14C87D}" type="slidenum">
              <a:rPr lang="en-US" altLang="en-US" smtClean="0"/>
              <a:pPr/>
              <a:t>5</a:t>
            </a:fld>
            <a:endParaRPr lang="en-US" altLang="en-US"/>
          </a:p>
        </p:txBody>
      </p:sp>
      <p:sp>
        <p:nvSpPr>
          <p:cNvPr id="5" name="Text Box 3">
            <a:extLst>
              <a:ext uri="{FF2B5EF4-FFF2-40B4-BE49-F238E27FC236}">
                <a16:creationId xmlns:a16="http://schemas.microsoft.com/office/drawing/2014/main" id="{A7EC0656-61FC-2B4C-8857-400288F546A1}"/>
              </a:ext>
            </a:extLst>
          </p:cNvPr>
          <p:cNvSpPr txBox="1">
            <a:spLocks noChangeArrowheads="1"/>
          </p:cNvSpPr>
          <p:nvPr/>
        </p:nvSpPr>
        <p:spPr bwMode="auto">
          <a:xfrm>
            <a:off x="250825" y="7038538"/>
            <a:ext cx="6324600" cy="1292662"/>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tabLst>
                <a:tab pos="3200400" algn="l"/>
              </a:tabLst>
              <a:defRPr sz="3200">
                <a:solidFill>
                  <a:schemeClr val="tx1"/>
                </a:solidFill>
                <a:latin typeface="Times New Roman" panose="02020603050405020304" pitchFamily="18" charset="0"/>
              </a:defRPr>
            </a:lvl1pPr>
            <a:lvl2pPr marL="114300" indent="381000">
              <a:spcBef>
                <a:spcPct val="20000"/>
              </a:spcBef>
              <a:buChar char="–"/>
              <a:tabLst>
                <a:tab pos="3200400" algn="l"/>
              </a:tabLst>
              <a:defRPr sz="2800">
                <a:solidFill>
                  <a:schemeClr val="tx1"/>
                </a:solidFill>
                <a:latin typeface="Times New Roman" panose="02020603050405020304" pitchFamily="18" charset="0"/>
              </a:defRPr>
            </a:lvl2pPr>
            <a:lvl3pPr marL="1143000" indent="-228600">
              <a:spcBef>
                <a:spcPct val="20000"/>
              </a:spcBef>
              <a:buChar char="•"/>
              <a:tabLst>
                <a:tab pos="3200400" algn="l"/>
              </a:tabLst>
              <a:defRPr sz="2400">
                <a:solidFill>
                  <a:schemeClr val="tx1"/>
                </a:solidFill>
                <a:latin typeface="Times New Roman" panose="02020603050405020304" pitchFamily="18" charset="0"/>
              </a:defRPr>
            </a:lvl3pPr>
            <a:lvl4pPr marL="1600200" indent="-228600">
              <a:spcBef>
                <a:spcPct val="20000"/>
              </a:spcBef>
              <a:buChar char="–"/>
              <a:tabLst>
                <a:tab pos="3200400" algn="l"/>
              </a:tabLst>
              <a:defRPr sz="2000">
                <a:solidFill>
                  <a:schemeClr val="tx1"/>
                </a:solidFill>
                <a:latin typeface="Times New Roman" panose="02020603050405020304" pitchFamily="18" charset="0"/>
              </a:defRPr>
            </a:lvl4pPr>
            <a:lvl5pPr marL="2057400" indent="-228600">
              <a:spcBef>
                <a:spcPct val="20000"/>
              </a:spcBef>
              <a:buChar char="»"/>
              <a:tabLst>
                <a:tab pos="32004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2004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2004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2004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200400" algn="l"/>
              </a:tabLst>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200" b="1" u="sng" dirty="0">
                <a:latin typeface="Arial" panose="020B0604020202020204" pitchFamily="34" charset="0"/>
              </a:rPr>
              <a:t>DOOR PRIZE WINNERS  3 November 2021</a:t>
            </a:r>
          </a:p>
          <a:p>
            <a:pPr algn="ctr" eaLnBrk="1" hangingPunct="1">
              <a:spcBef>
                <a:spcPct val="50000"/>
              </a:spcBef>
              <a:buFontTx/>
              <a:buNone/>
            </a:pPr>
            <a:endParaRPr lang="en-US" altLang="en-US" sz="800" b="1" dirty="0">
              <a:latin typeface="Arial" panose="020B0604020202020204" pitchFamily="34" charset="0"/>
            </a:endParaRPr>
          </a:p>
          <a:p>
            <a:pPr lvl="1" indent="0" algn="just" eaLnBrk="1" hangingPunct="1">
              <a:spcBef>
                <a:spcPct val="50000"/>
              </a:spcBef>
              <a:buNone/>
            </a:pPr>
            <a:r>
              <a:rPr lang="en-US" altLang="en-US" sz="1200" b="1" dirty="0">
                <a:latin typeface="Arial" panose="020B0604020202020204" pitchFamily="34" charset="0"/>
              </a:rPr>
              <a:t>Silver         Tom Braidwood         Mike Sargent	</a:t>
            </a:r>
            <a:endParaRPr lang="en-US" altLang="en-US" sz="800" b="1" dirty="0">
              <a:latin typeface="Arial" panose="020B0604020202020204" pitchFamily="34" charset="0"/>
            </a:endParaRPr>
          </a:p>
          <a:p>
            <a:pPr lvl="1" indent="0" eaLnBrk="1" hangingPunct="1">
              <a:spcBef>
                <a:spcPct val="50000"/>
              </a:spcBef>
              <a:buNone/>
            </a:pPr>
            <a:r>
              <a:rPr lang="en-US" altLang="en-US" sz="1200" b="1" dirty="0">
                <a:latin typeface="Arial" panose="020B0604020202020204" pitchFamily="34" charset="0"/>
              </a:rPr>
              <a:t>Gold           Don Bray        Richard Logue (x3) 	Steven Sprague     Lorraine Sirois</a:t>
            </a:r>
          </a:p>
          <a:p>
            <a:pPr lvl="1" indent="0" eaLnBrk="1" hangingPunct="1">
              <a:spcBef>
                <a:spcPct val="50000"/>
              </a:spcBef>
              <a:buNone/>
            </a:pPr>
            <a:r>
              <a:rPr lang="en-US" altLang="en-US" sz="1200" b="1" dirty="0">
                <a:latin typeface="Arial" panose="020B0604020202020204" pitchFamily="34" charset="0"/>
              </a:rPr>
              <a:t>                   Joel Swisher	</a:t>
            </a:r>
          </a:p>
        </p:txBody>
      </p:sp>
      <p:pic>
        <p:nvPicPr>
          <p:cNvPr id="7" name="Picture 8">
            <a:extLst>
              <a:ext uri="{FF2B5EF4-FFF2-40B4-BE49-F238E27FC236}">
                <a16:creationId xmlns:a16="http://schemas.microsoft.com/office/drawing/2014/main" id="{3BC5E15B-9D49-4548-B460-68B08A0688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993" y="6440526"/>
            <a:ext cx="144443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1">
            <a:extLst>
              <a:ext uri="{FF2B5EF4-FFF2-40B4-BE49-F238E27FC236}">
                <a16:creationId xmlns:a16="http://schemas.microsoft.com/office/drawing/2014/main" id="{F4E9CE3C-BF7C-434C-BCE0-B0E979FDF97F}"/>
              </a:ext>
            </a:extLst>
          </p:cNvPr>
          <p:cNvSpPr txBox="1">
            <a:spLocks noChangeArrowheads="1"/>
          </p:cNvSpPr>
          <p:nvPr/>
        </p:nvSpPr>
        <p:spPr bwMode="auto">
          <a:xfrm>
            <a:off x="514350" y="8331200"/>
            <a:ext cx="1428750" cy="609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Char char="•"/>
              <a:defRPr sz="3200" kern="1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9pPr>
          </a:lstStyle>
          <a:p>
            <a:pPr>
              <a:spcBef>
                <a:spcPct val="0"/>
              </a:spcBef>
              <a:buFontTx/>
              <a:buNone/>
            </a:pPr>
            <a:fld id="{B7DA08EE-1D3B-4CE8-A319-E5D015668CDC}" type="datetime1">
              <a:rPr lang="en-US" altLang="en-US" sz="1400" smtClean="0"/>
              <a:pPr>
                <a:spcBef>
                  <a:spcPct val="0"/>
                </a:spcBef>
                <a:buFontTx/>
                <a:buNone/>
              </a:pPr>
              <a:t>11/23/2021</a:t>
            </a:fld>
            <a:endParaRPr lang="en-US" altLang="en-US" sz="1400"/>
          </a:p>
        </p:txBody>
      </p:sp>
      <p:sp>
        <p:nvSpPr>
          <p:cNvPr id="9" name="Slide Number Placeholder 2">
            <a:extLst>
              <a:ext uri="{FF2B5EF4-FFF2-40B4-BE49-F238E27FC236}">
                <a16:creationId xmlns:a16="http://schemas.microsoft.com/office/drawing/2014/main" id="{CD403DDA-7C65-7B42-AC6B-DF639D8A2AE6}"/>
              </a:ext>
            </a:extLst>
          </p:cNvPr>
          <p:cNvSpPr txBox="1">
            <a:spLocks noChangeArrowheads="1"/>
          </p:cNvSpPr>
          <p:nvPr/>
        </p:nvSpPr>
        <p:spPr bwMode="auto">
          <a:xfrm>
            <a:off x="4914900" y="8331200"/>
            <a:ext cx="1428750" cy="609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20000"/>
              </a:spcBef>
              <a:spcAft>
                <a:spcPct val="0"/>
              </a:spcAft>
              <a:buChar char="•"/>
              <a:defRPr sz="3200" kern="1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9pPr>
          </a:lstStyle>
          <a:p>
            <a:pPr>
              <a:spcBef>
                <a:spcPct val="0"/>
              </a:spcBef>
              <a:buFontTx/>
              <a:buNone/>
            </a:pPr>
            <a:fld id="{C5F96F8A-9087-436A-8FFD-7F0CB4179086}" type="slidenum">
              <a:rPr lang="en-US" altLang="en-US" sz="1400" smtClean="0"/>
              <a:pPr>
                <a:spcBef>
                  <a:spcPct val="0"/>
                </a:spcBef>
                <a:buFontTx/>
                <a:buNone/>
              </a:pPr>
              <a:t>5</a:t>
            </a:fld>
            <a:endParaRPr lang="en-US" altLang="en-US" sz="1400"/>
          </a:p>
        </p:txBody>
      </p:sp>
      <p:sp>
        <p:nvSpPr>
          <p:cNvPr id="11" name="TextBox 10">
            <a:extLst>
              <a:ext uri="{FF2B5EF4-FFF2-40B4-BE49-F238E27FC236}">
                <a16:creationId xmlns:a16="http://schemas.microsoft.com/office/drawing/2014/main" id="{A4486832-C006-49CD-9148-395A0A058A6A}"/>
              </a:ext>
            </a:extLst>
          </p:cNvPr>
          <p:cNvSpPr txBox="1"/>
          <p:nvPr/>
        </p:nvSpPr>
        <p:spPr>
          <a:xfrm>
            <a:off x="514351" y="203200"/>
            <a:ext cx="6061074" cy="5895973"/>
          </a:xfrm>
          <a:prstGeom prst="rect">
            <a:avLst/>
          </a:prstGeom>
          <a:noFill/>
        </p:spPr>
        <p:txBody>
          <a:bodyPr wrap="square" rtlCol="0">
            <a:spAutoFit/>
          </a:bodyPr>
          <a:lstStyle/>
          <a:p>
            <a:pPr algn="ctr"/>
            <a:r>
              <a:rPr lang="en-US" sz="1400" dirty="0"/>
              <a:t>Minutes Continued November 3, 2021</a:t>
            </a:r>
          </a:p>
          <a:p>
            <a:pPr algn="ctr"/>
            <a:endParaRPr lang="en-US" sz="1400" dirty="0"/>
          </a:p>
          <a:p>
            <a:pPr algn="ctr"/>
            <a:endParaRPr lang="en-US" sz="1400" dirty="0"/>
          </a:p>
          <a:p>
            <a:pPr marL="0" marR="0">
              <a:lnSpc>
                <a:spcPct val="115000"/>
              </a:lnSpc>
              <a:spcBef>
                <a:spcPts val="0"/>
              </a:spcBef>
              <a:spcAft>
                <a:spcPts val="10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VP Joel Swisher opened the floor to nominations for the 2021 Chapter Board of Directors.  The incumbents in the positions of President, VP, Secretary and Treasurer were nominated and consented to serve another year.  Member Loraine Sirois was nominated and agreed to serve in the newly required position of Membership Chairperson.  Final nominations and the election will be held at the December 4</a:t>
            </a:r>
            <a:r>
              <a:rPr lang="en-US" sz="14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400" dirty="0">
                <a:effectLst/>
                <a:latin typeface="Calibri" panose="020F0502020204030204" pitchFamily="34" charset="0"/>
                <a:ea typeface="Calibri" panose="020F0502020204030204" pitchFamily="34" charset="0"/>
                <a:cs typeface="Times New Roman" panose="02020603050405020304" pitchFamily="18" charset="0"/>
              </a:rPr>
              <a:t> meeting.</a:t>
            </a:r>
          </a:p>
          <a:p>
            <a:pPr marL="0" marR="0">
              <a:lnSpc>
                <a:spcPct val="115000"/>
              </a:lnSpc>
              <a:spcBef>
                <a:spcPts val="0"/>
              </a:spcBef>
              <a:spcAft>
                <a:spcPts val="10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Tim spoke with Assayer Richard Sweeney about a presentation for the Chapter and learned that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Mr</a:t>
            </a:r>
            <a:r>
              <a:rPr lang="en-US" sz="1400" dirty="0">
                <a:effectLst/>
                <a:latin typeface="Calibri" panose="020F0502020204030204" pitchFamily="34" charset="0"/>
                <a:ea typeface="Calibri" panose="020F0502020204030204" pitchFamily="34" charset="0"/>
                <a:cs typeface="Times New Roman" panose="02020603050405020304" pitchFamily="18" charset="0"/>
              </a:rPr>
              <a:t> Sweeney was researching a dowsing class for the Western Museum of Mining and Industry (WMMI).  If there was adequate interest, a hands-on component would have students dowse for precious metals in the field adjacent to the museum.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Mr</a:t>
            </a:r>
            <a:r>
              <a:rPr lang="en-US" sz="1400" dirty="0">
                <a:effectLst/>
                <a:latin typeface="Calibri" panose="020F0502020204030204" pitchFamily="34" charset="0"/>
                <a:ea typeface="Calibri" panose="020F0502020204030204" pitchFamily="34" charset="0"/>
                <a:cs typeface="Times New Roman" panose="02020603050405020304" pitchFamily="18" charset="0"/>
              </a:rPr>
              <a:t> Sweeney would be donating silver coins as targets.  Tim volunteered as an assistant instructor.  In support of the training, the membership voted to donate one silver and 5 copper, one ounce prospector coins as additional targets.    </a:t>
            </a:r>
          </a:p>
          <a:p>
            <a:pPr marL="0" marR="0">
              <a:lnSpc>
                <a:spcPct val="115000"/>
              </a:lnSpc>
              <a:spcBef>
                <a:spcPts val="0"/>
              </a:spcBef>
              <a:spcAft>
                <a:spcPts val="10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After the door prize drawing, the meeting was adjourned at 8:55 pm.  Thanks to members Phyllis Bray and Pat Oakes for providing baked goods at the meeting.</a:t>
            </a:r>
          </a:p>
          <a:p>
            <a:pPr marL="0" marR="0">
              <a:lnSpc>
                <a:spcPct val="115000"/>
              </a:lnSpc>
              <a:spcBef>
                <a:spcPts val="0"/>
              </a:spcBef>
              <a:spcAft>
                <a:spcPts val="10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next meeting is Saturday, December 4, 2021, from 1 – 2pm, at Daniel’s Tacos, 6815 Space Village Avenue, Colorado Springs, CO  80915.</a:t>
            </a:r>
          </a:p>
          <a:p>
            <a:endParaRPr lang="en-US" dirty="0"/>
          </a:p>
        </p:txBody>
      </p:sp>
    </p:spTree>
    <p:extLst>
      <p:ext uri="{BB962C8B-B14F-4D97-AF65-F5344CB8AC3E}">
        <p14:creationId xmlns:p14="http://schemas.microsoft.com/office/powerpoint/2010/main" val="1374655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2">
            <a:extLst>
              <a:ext uri="{FF2B5EF4-FFF2-40B4-BE49-F238E27FC236}">
                <a16:creationId xmlns:a16="http://schemas.microsoft.com/office/drawing/2014/main" id="{2B51146F-3C80-43E6-8E67-19CAEAEF3230}"/>
              </a:ext>
            </a:extLst>
          </p:cNvPr>
          <p:cNvSpPr txBox="1">
            <a:spLocks noChangeArrowheads="1"/>
          </p:cNvSpPr>
          <p:nvPr/>
        </p:nvSpPr>
        <p:spPr bwMode="auto">
          <a:xfrm>
            <a:off x="2743200" y="142875"/>
            <a:ext cx="1447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a:solidFill>
                  <a:srgbClr val="FFC000"/>
                </a:solidFill>
              </a:rPr>
              <a:t>GPAA</a:t>
            </a:r>
            <a:r>
              <a:rPr lang="en-US" altLang="en-US" sz="2800"/>
              <a:t> </a:t>
            </a:r>
          </a:p>
        </p:txBody>
      </p:sp>
      <p:sp>
        <p:nvSpPr>
          <p:cNvPr id="21506" name="TextBox 3">
            <a:extLst>
              <a:ext uri="{FF2B5EF4-FFF2-40B4-BE49-F238E27FC236}">
                <a16:creationId xmlns:a16="http://schemas.microsoft.com/office/drawing/2014/main" id="{ED1D250A-F87B-467A-AFED-1133BC02CE8B}"/>
              </a:ext>
            </a:extLst>
          </p:cNvPr>
          <p:cNvSpPr txBox="1">
            <a:spLocks noChangeArrowheads="1"/>
          </p:cNvSpPr>
          <p:nvPr/>
        </p:nvSpPr>
        <p:spPr bwMode="auto">
          <a:xfrm>
            <a:off x="1066800" y="742950"/>
            <a:ext cx="480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t>COLORADO SPRINGS CHAPTER</a:t>
            </a:r>
          </a:p>
        </p:txBody>
      </p:sp>
      <p:sp>
        <p:nvSpPr>
          <p:cNvPr id="21507" name="TextBox 1">
            <a:extLst>
              <a:ext uri="{FF2B5EF4-FFF2-40B4-BE49-F238E27FC236}">
                <a16:creationId xmlns:a16="http://schemas.microsoft.com/office/drawing/2014/main" id="{8502AF0F-F38E-4922-9FE9-4CFCC244E080}"/>
              </a:ext>
            </a:extLst>
          </p:cNvPr>
          <p:cNvSpPr txBox="1">
            <a:spLocks noChangeArrowheads="1"/>
          </p:cNvSpPr>
          <p:nvPr/>
        </p:nvSpPr>
        <p:spPr bwMode="auto">
          <a:xfrm>
            <a:off x="304800" y="3295650"/>
            <a:ext cx="6248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200" b="1" dirty="0">
                <a:latin typeface="Arial" panose="020B0604020202020204" pitchFamily="34" charset="0"/>
              </a:rPr>
              <a:t> </a:t>
            </a:r>
            <a:r>
              <a:rPr lang="en-US" altLang="en-US" sz="1200" b="1" u="sng" dirty="0">
                <a:latin typeface="Arial" panose="020B0604020202020204" pitchFamily="34" charset="0"/>
              </a:rPr>
              <a:t>COLORADO SPRINGS GPAA CHAPTER MEETINGS</a:t>
            </a:r>
          </a:p>
          <a:p>
            <a:pPr algn="ctr" eaLnBrk="1" hangingPunct="1">
              <a:spcBef>
                <a:spcPct val="50000"/>
              </a:spcBef>
              <a:buFontTx/>
              <a:buNone/>
            </a:pPr>
            <a:r>
              <a:rPr lang="en-US" altLang="en-US" sz="1200" b="1" u="sng" dirty="0">
                <a:latin typeface="Arial" panose="020B0604020202020204" pitchFamily="34" charset="0"/>
              </a:rPr>
              <a:t>Meetings are held on the First Wednesday of each month</a:t>
            </a:r>
          </a:p>
          <a:p>
            <a:pPr algn="ctr" eaLnBrk="1" hangingPunct="1">
              <a:spcBef>
                <a:spcPct val="50000"/>
              </a:spcBef>
              <a:buFontTx/>
              <a:buNone/>
            </a:pPr>
            <a:r>
              <a:rPr lang="en-US" altLang="en-US" sz="1200" b="1" u="sng" dirty="0">
                <a:latin typeface="Arial" panose="020B0604020202020204" pitchFamily="34" charset="0"/>
              </a:rPr>
              <a:t>From 7:00 PM - 9:00 PM at:</a:t>
            </a:r>
          </a:p>
          <a:p>
            <a:pPr algn="ctr" eaLnBrk="1" hangingPunct="1">
              <a:spcBef>
                <a:spcPct val="50000"/>
              </a:spcBef>
              <a:buFontTx/>
              <a:buNone/>
            </a:pPr>
            <a:r>
              <a:rPr lang="en-US" altLang="en-US" sz="1200" b="1" u="sng" dirty="0">
                <a:latin typeface="Arial" panose="020B0604020202020204" pitchFamily="34" charset="0"/>
              </a:rPr>
              <a:t>The Salvation Army building:</a:t>
            </a:r>
          </a:p>
          <a:p>
            <a:pPr algn="ctr" eaLnBrk="1" hangingPunct="1">
              <a:spcBef>
                <a:spcPct val="50000"/>
              </a:spcBef>
              <a:buFontTx/>
              <a:buNone/>
            </a:pPr>
            <a:r>
              <a:rPr lang="en-US" altLang="en-US" sz="1200" b="1" u="sng" dirty="0">
                <a:latin typeface="Arial" panose="020B0604020202020204" pitchFamily="34" charset="0"/>
              </a:rPr>
              <a:t>208 Cunningham Drive</a:t>
            </a:r>
          </a:p>
          <a:p>
            <a:pPr algn="ctr" eaLnBrk="1" hangingPunct="1">
              <a:spcBef>
                <a:spcPct val="50000"/>
              </a:spcBef>
              <a:buFontTx/>
              <a:buNone/>
            </a:pPr>
            <a:r>
              <a:rPr lang="en-US" altLang="en-US" sz="1200" b="1" u="sng" dirty="0">
                <a:latin typeface="Arial" panose="020B0604020202020204" pitchFamily="34" charset="0"/>
              </a:rPr>
              <a:t>Security, CO 80911</a:t>
            </a:r>
          </a:p>
          <a:p>
            <a:pPr algn="ctr" eaLnBrk="1" hangingPunct="1">
              <a:spcBef>
                <a:spcPct val="50000"/>
              </a:spcBef>
              <a:buFontTx/>
              <a:buNone/>
            </a:pPr>
            <a:r>
              <a:rPr lang="en-US" altLang="en-US" sz="1200" b="1" i="1" dirty="0">
                <a:latin typeface="Arial" panose="020B0604020202020204" pitchFamily="34" charset="0"/>
              </a:rPr>
              <a:t>All General Meetings are the 1</a:t>
            </a:r>
            <a:r>
              <a:rPr lang="en-US" altLang="en-US" sz="1200" b="1" i="1" baseline="30000" dirty="0">
                <a:latin typeface="Arial" panose="020B0604020202020204" pitchFamily="34" charset="0"/>
              </a:rPr>
              <a:t>st</a:t>
            </a:r>
            <a:r>
              <a:rPr lang="en-US" altLang="en-US" sz="1200" b="1" i="1" dirty="0">
                <a:latin typeface="Arial" panose="020B0604020202020204" pitchFamily="34" charset="0"/>
              </a:rPr>
              <a:t> Wednesday of each month from 7pm to 9:00pm</a:t>
            </a:r>
          </a:p>
          <a:p>
            <a:pPr algn="ctr" eaLnBrk="1" hangingPunct="1">
              <a:spcBef>
                <a:spcPct val="0"/>
              </a:spcBef>
              <a:buFontTx/>
              <a:buNone/>
            </a:pPr>
            <a:endParaRPr lang="en-US" altLang="en-US" sz="1200" dirty="0"/>
          </a:p>
          <a:p>
            <a:pPr algn="ctr" eaLnBrk="1" hangingPunct="1">
              <a:spcBef>
                <a:spcPct val="0"/>
              </a:spcBef>
              <a:buFontTx/>
              <a:buNone/>
            </a:pPr>
            <a:r>
              <a:rPr lang="en-US" altLang="en-US" sz="1200" dirty="0"/>
              <a:t>MEETING DATES </a:t>
            </a:r>
          </a:p>
          <a:p>
            <a:pPr algn="ctr" eaLnBrk="1" hangingPunct="1">
              <a:spcBef>
                <a:spcPct val="0"/>
              </a:spcBef>
              <a:buFontTx/>
              <a:buNone/>
            </a:pPr>
            <a:r>
              <a:rPr lang="en-US" altLang="en-US" sz="1200" dirty="0"/>
              <a:t>December 1 2021 (moved to Saturday Dec 4)</a:t>
            </a:r>
          </a:p>
          <a:p>
            <a:pPr algn="ctr" eaLnBrk="1" hangingPunct="1">
              <a:spcBef>
                <a:spcPct val="0"/>
              </a:spcBef>
              <a:buNone/>
            </a:pPr>
            <a:r>
              <a:rPr lang="en-US" altLang="en-US" sz="1200" dirty="0"/>
              <a:t>December 4 2021 Christmas Party at Daniel’s Taco Shop, </a:t>
            </a:r>
            <a:r>
              <a:rPr lang="en-US" sz="1200" dirty="0"/>
              <a:t>6815 Space Village Ave</a:t>
            </a:r>
          </a:p>
          <a:p>
            <a:pPr algn="ctr" eaLnBrk="1" hangingPunct="1">
              <a:spcBef>
                <a:spcPct val="0"/>
              </a:spcBef>
              <a:buFontTx/>
              <a:buNone/>
            </a:pPr>
            <a:r>
              <a:rPr lang="en-US" altLang="en-US" sz="1200" dirty="0"/>
              <a:t>1 PM to 4 PM</a:t>
            </a:r>
          </a:p>
          <a:p>
            <a:pPr algn="ctr" eaLnBrk="1" hangingPunct="1">
              <a:spcBef>
                <a:spcPct val="0"/>
              </a:spcBef>
              <a:buFontTx/>
              <a:buNone/>
            </a:pPr>
            <a:r>
              <a:rPr lang="en-US" altLang="en-US" sz="1200" dirty="0"/>
              <a:t>January 5 2022</a:t>
            </a:r>
          </a:p>
          <a:p>
            <a:pPr algn="ctr" eaLnBrk="1" hangingPunct="1">
              <a:spcBef>
                <a:spcPct val="0"/>
              </a:spcBef>
              <a:buFontTx/>
              <a:buNone/>
            </a:pPr>
            <a:r>
              <a:rPr lang="en-US" altLang="en-US" sz="1200" dirty="0"/>
              <a:t>February 2 2022</a:t>
            </a:r>
          </a:p>
          <a:p>
            <a:pPr algn="ctr" eaLnBrk="1" hangingPunct="1">
              <a:spcBef>
                <a:spcPct val="0"/>
              </a:spcBef>
              <a:buFontTx/>
              <a:buNone/>
            </a:pPr>
            <a:r>
              <a:rPr lang="en-US" altLang="en-US" sz="1200" dirty="0"/>
              <a:t>March 2 2022</a:t>
            </a:r>
          </a:p>
          <a:p>
            <a:pPr algn="ctr" eaLnBrk="1" hangingPunct="1">
              <a:spcBef>
                <a:spcPct val="0"/>
              </a:spcBef>
              <a:buFontTx/>
              <a:buNone/>
            </a:pPr>
            <a:r>
              <a:rPr lang="en-US" altLang="en-US" sz="1200" dirty="0"/>
              <a:t>April 6 2022</a:t>
            </a:r>
          </a:p>
          <a:p>
            <a:pPr algn="ctr" eaLnBrk="1" hangingPunct="1">
              <a:spcBef>
                <a:spcPct val="0"/>
              </a:spcBef>
              <a:buFontTx/>
              <a:buNone/>
            </a:pPr>
            <a:r>
              <a:rPr lang="en-US" altLang="en-US" sz="1200" dirty="0"/>
              <a:t>May 4 2022</a:t>
            </a:r>
          </a:p>
          <a:p>
            <a:pPr algn="ctr" eaLnBrk="1" hangingPunct="1">
              <a:spcBef>
                <a:spcPct val="0"/>
              </a:spcBef>
              <a:buFontTx/>
              <a:buNone/>
            </a:pPr>
            <a:r>
              <a:rPr lang="en-US" altLang="en-US" sz="1200" dirty="0"/>
              <a:t>June 1 2022</a:t>
            </a:r>
          </a:p>
          <a:p>
            <a:pPr algn="ctr" eaLnBrk="1" hangingPunct="1">
              <a:spcBef>
                <a:spcPct val="0"/>
              </a:spcBef>
              <a:buFontTx/>
              <a:buNone/>
            </a:pPr>
            <a:r>
              <a:rPr lang="en-US" altLang="en-US" sz="1200" dirty="0"/>
              <a:t>July 6 2022</a:t>
            </a:r>
          </a:p>
          <a:p>
            <a:pPr algn="ctr" eaLnBrk="1" hangingPunct="1">
              <a:spcBef>
                <a:spcPct val="0"/>
              </a:spcBef>
              <a:buFontTx/>
              <a:buNone/>
            </a:pPr>
            <a:r>
              <a:rPr lang="en-US" altLang="en-US" sz="1200" dirty="0"/>
              <a:t>August 6 2022 Picnic Saturday</a:t>
            </a:r>
          </a:p>
          <a:p>
            <a:pPr algn="ctr" eaLnBrk="1" hangingPunct="1">
              <a:spcBef>
                <a:spcPct val="0"/>
              </a:spcBef>
              <a:buFontTx/>
              <a:buNone/>
            </a:pPr>
            <a:r>
              <a:rPr lang="en-US" altLang="en-US" sz="1200" dirty="0"/>
              <a:t>September 7 2022</a:t>
            </a:r>
          </a:p>
          <a:p>
            <a:pPr algn="ctr" eaLnBrk="1" hangingPunct="1">
              <a:spcBef>
                <a:spcPct val="0"/>
              </a:spcBef>
              <a:buFontTx/>
              <a:buNone/>
            </a:pPr>
            <a:r>
              <a:rPr lang="en-US" altLang="en-US" sz="1200" dirty="0"/>
              <a:t>October 5 2022</a:t>
            </a:r>
          </a:p>
          <a:p>
            <a:pPr algn="ctr" eaLnBrk="1" hangingPunct="1">
              <a:spcBef>
                <a:spcPct val="0"/>
              </a:spcBef>
              <a:buFontTx/>
              <a:buNone/>
            </a:pPr>
            <a:r>
              <a:rPr lang="en-US" altLang="en-US" sz="1200" dirty="0"/>
              <a:t>November 2 2022</a:t>
            </a:r>
          </a:p>
          <a:p>
            <a:pPr algn="ctr" eaLnBrk="1" hangingPunct="1">
              <a:spcBef>
                <a:spcPct val="0"/>
              </a:spcBef>
              <a:buFontTx/>
              <a:buNone/>
            </a:pPr>
            <a:r>
              <a:rPr lang="en-US" altLang="en-US" sz="1200" dirty="0"/>
              <a:t>December 7 2022 Christmas Party</a:t>
            </a:r>
          </a:p>
        </p:txBody>
      </p:sp>
      <p:sp>
        <p:nvSpPr>
          <p:cNvPr id="21508" name="Date Placeholder 2">
            <a:extLst>
              <a:ext uri="{FF2B5EF4-FFF2-40B4-BE49-F238E27FC236}">
                <a16:creationId xmlns:a16="http://schemas.microsoft.com/office/drawing/2014/main" id="{94D1CE29-CAED-4402-BD62-D323C52C45EE}"/>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4560534-D9B9-4B27-B831-CF77C6B78307}" type="datetime1">
              <a:rPr lang="en-US" altLang="en-US" sz="1400" smtClean="0"/>
              <a:pPr>
                <a:spcBef>
                  <a:spcPct val="0"/>
                </a:spcBef>
                <a:buFontTx/>
                <a:buNone/>
              </a:pPr>
              <a:t>11/23/2021</a:t>
            </a:fld>
            <a:endParaRPr lang="en-US" altLang="en-US" sz="1400"/>
          </a:p>
        </p:txBody>
      </p:sp>
      <p:sp>
        <p:nvSpPr>
          <p:cNvPr id="21509" name="Slide Number Placeholder 3">
            <a:extLst>
              <a:ext uri="{FF2B5EF4-FFF2-40B4-BE49-F238E27FC236}">
                <a16:creationId xmlns:a16="http://schemas.microsoft.com/office/drawing/2014/main" id="{D986D3AC-4C2F-41C3-8F63-B1C5A1265F3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253F331-30A3-4D2E-8EB5-41994CF26379}" type="slidenum">
              <a:rPr lang="en-US" altLang="en-US" sz="1400"/>
              <a:pPr>
                <a:spcBef>
                  <a:spcPct val="0"/>
                </a:spcBef>
                <a:buFontTx/>
                <a:buNone/>
              </a:pPr>
              <a:t>6</a:t>
            </a:fld>
            <a:endParaRPr lang="en-US" altLang="en-US" sz="1400" dirty="0"/>
          </a:p>
        </p:txBody>
      </p:sp>
      <p:sp>
        <p:nvSpPr>
          <p:cNvPr id="21510" name="TextBox 1">
            <a:extLst>
              <a:ext uri="{FF2B5EF4-FFF2-40B4-BE49-F238E27FC236}">
                <a16:creationId xmlns:a16="http://schemas.microsoft.com/office/drawing/2014/main" id="{7D306AA1-4DA5-4625-B4CC-33D67A6747AA}"/>
              </a:ext>
            </a:extLst>
          </p:cNvPr>
          <p:cNvSpPr txBox="1">
            <a:spLocks noChangeArrowheads="1"/>
          </p:cNvSpPr>
          <p:nvPr/>
        </p:nvSpPr>
        <p:spPr bwMode="auto">
          <a:xfrm>
            <a:off x="304800" y="1143000"/>
            <a:ext cx="62484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dirty="0"/>
              <a:t>The </a:t>
            </a:r>
            <a:r>
              <a:rPr lang="en-US" altLang="en-US" sz="1200" dirty="0" err="1"/>
              <a:t>Nuggeteer</a:t>
            </a:r>
            <a:r>
              <a:rPr lang="en-US" altLang="en-US" sz="1200" dirty="0"/>
              <a:t> is published monthly following the regularly scheduled chapter meetings. It will be distributed by email and posted to the Chapter web site.  To be added to or removed from our email list, please send your request to </a:t>
            </a:r>
            <a:r>
              <a:rPr lang="en-US" altLang="en-US" sz="1200" dirty="0">
                <a:solidFill>
                  <a:srgbClr val="FF0000"/>
                </a:solidFill>
                <a:hlinkClick r:id="rId2">
                  <a:extLst>
                    <a:ext uri="{A12FA001-AC4F-418D-AE19-62706E023703}">
                      <ahyp:hlinkClr xmlns:ahyp="http://schemas.microsoft.com/office/drawing/2018/hyperlinkcolor" val="tx"/>
                    </a:ext>
                  </a:extLst>
                </a:hlinkClick>
              </a:rPr>
              <a:t>cosgpaahospitalitycommitee@gmail.com</a:t>
            </a:r>
            <a:r>
              <a:rPr lang="en-US" altLang="en-US" sz="1200" dirty="0">
                <a:solidFill>
                  <a:srgbClr val="FF0000"/>
                </a:solidFill>
              </a:rPr>
              <a:t>.  </a:t>
            </a:r>
            <a:r>
              <a:rPr lang="en-US" altLang="en-US" sz="1200" dirty="0"/>
              <a:t>To add an article please submit it to the editor at  </a:t>
            </a:r>
            <a:r>
              <a:rPr lang="en-US" altLang="en-US" sz="1200" dirty="0">
                <a:solidFill>
                  <a:srgbClr val="FF0000"/>
                </a:solidFill>
                <a:hlinkClick r:id="rId2">
                  <a:extLst>
                    <a:ext uri="{A12FA001-AC4F-418D-AE19-62706E023703}">
                      <ahyp:hlinkClr xmlns:ahyp="http://schemas.microsoft.com/office/drawing/2018/hyperlinkcolor" val="tx"/>
                    </a:ext>
                  </a:extLst>
                </a:hlinkClick>
              </a:rPr>
              <a:t>cosgpaahospitalitycommitee@gmail.com</a:t>
            </a:r>
            <a:r>
              <a:rPr lang="en-US" altLang="en-US" sz="1200" dirty="0"/>
              <a:t>.</a:t>
            </a:r>
          </a:p>
          <a:p>
            <a:pPr>
              <a:spcBef>
                <a:spcPct val="0"/>
              </a:spcBef>
              <a:buFontTx/>
              <a:buNone/>
            </a:pPr>
            <a:endParaRPr lang="en-US" altLang="en-US" sz="1200" dirty="0"/>
          </a:p>
          <a:p>
            <a:pPr algn="ctr">
              <a:spcBef>
                <a:spcPct val="0"/>
              </a:spcBef>
              <a:buFontTx/>
              <a:buNone/>
            </a:pPr>
            <a:r>
              <a:rPr lang="en-US" altLang="en-US" sz="1600" dirty="0">
                <a:solidFill>
                  <a:srgbClr val="FF0000"/>
                </a:solidFill>
              </a:rPr>
              <a:t>We started a sign-up sheet for the Chapter Christmas Party at the November meeting, so if you missed the meeting and plan to attend the party, please RSVP  to Alton at 719-439-3590 by Friday Nov 26</a:t>
            </a:r>
            <a:r>
              <a:rPr lang="en-US" altLang="en-US" sz="1600" baseline="30000" dirty="0">
                <a:solidFill>
                  <a:srgbClr val="FF0000"/>
                </a:solidFill>
              </a:rPr>
              <a:t>th</a:t>
            </a:r>
            <a:r>
              <a:rPr lang="en-US" altLang="en-US" sz="1600" dirty="0">
                <a:solidFill>
                  <a:srgbClr val="FF0000"/>
                </a:solidFill>
              </a:rPr>
              <a:t>.  </a:t>
            </a:r>
          </a:p>
          <a:p>
            <a:pPr algn="ctr">
              <a:spcBef>
                <a:spcPct val="0"/>
              </a:spcBef>
              <a:buFontTx/>
              <a:buNone/>
            </a:pPr>
            <a:r>
              <a:rPr lang="en-US" altLang="en-US" sz="1600" dirty="0"/>
              <a:t>S</a:t>
            </a:r>
            <a:r>
              <a:rPr lang="en-US" altLang="en-US" sz="1400" dirty="0"/>
              <a:t>ee the November meeting minutes on the previous pages for party details.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a:extLst>
              <a:ext uri="{FF2B5EF4-FFF2-40B4-BE49-F238E27FC236}">
                <a16:creationId xmlns:a16="http://schemas.microsoft.com/office/drawing/2014/main" id="{813F755F-DBF2-483B-B4CA-5DD3FA466FA4}"/>
              </a:ext>
            </a:extLst>
          </p:cNvPr>
          <p:cNvSpPr txBox="1">
            <a:spLocks noChangeArrowheads="1"/>
          </p:cNvSpPr>
          <p:nvPr/>
        </p:nvSpPr>
        <p:spPr bwMode="auto">
          <a:xfrm>
            <a:off x="2514600" y="153035"/>
            <a:ext cx="1828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solidFill>
                  <a:srgbClr val="FFC000"/>
                </a:solidFill>
              </a:rPr>
              <a:t>GPAA</a:t>
            </a:r>
            <a:r>
              <a:rPr lang="en-US" altLang="en-US" sz="2800" dirty="0"/>
              <a:t> </a:t>
            </a:r>
          </a:p>
        </p:txBody>
      </p:sp>
      <p:sp>
        <p:nvSpPr>
          <p:cNvPr id="22531" name="TextBox 3">
            <a:extLst>
              <a:ext uri="{FF2B5EF4-FFF2-40B4-BE49-F238E27FC236}">
                <a16:creationId xmlns:a16="http://schemas.microsoft.com/office/drawing/2014/main" id="{15A413BA-11DB-4D8F-857A-5063184674EF}"/>
              </a:ext>
            </a:extLst>
          </p:cNvPr>
          <p:cNvSpPr txBox="1">
            <a:spLocks noChangeArrowheads="1"/>
          </p:cNvSpPr>
          <p:nvPr/>
        </p:nvSpPr>
        <p:spPr bwMode="auto">
          <a:xfrm>
            <a:off x="1066800" y="753110"/>
            <a:ext cx="480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t>COLORADO SPRINGS CHAPTER</a:t>
            </a:r>
          </a:p>
        </p:txBody>
      </p:sp>
      <p:sp>
        <p:nvSpPr>
          <p:cNvPr id="22532" name="Date Placeholder 1">
            <a:extLst>
              <a:ext uri="{FF2B5EF4-FFF2-40B4-BE49-F238E27FC236}">
                <a16:creationId xmlns:a16="http://schemas.microsoft.com/office/drawing/2014/main" id="{D85E9E5E-8F94-4066-B4B4-7D9D5AB8AAEE}"/>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0027354-1388-4F5B-9C22-0B51A77ABF15}" type="datetime1">
              <a:rPr lang="en-US" altLang="en-US" sz="1400" smtClean="0"/>
              <a:pPr>
                <a:spcBef>
                  <a:spcPct val="0"/>
                </a:spcBef>
                <a:buFontTx/>
                <a:buNone/>
              </a:pPr>
              <a:t>11/23/2021</a:t>
            </a:fld>
            <a:endParaRPr lang="en-US" altLang="en-US" sz="1400"/>
          </a:p>
        </p:txBody>
      </p:sp>
      <p:sp>
        <p:nvSpPr>
          <p:cNvPr id="22533" name="Slide Number Placeholder 2">
            <a:extLst>
              <a:ext uri="{FF2B5EF4-FFF2-40B4-BE49-F238E27FC236}">
                <a16:creationId xmlns:a16="http://schemas.microsoft.com/office/drawing/2014/main" id="{A08EBAFC-ABF4-4790-88B9-00A5130FA6B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CCBC9A4-2C15-4BD2-BD06-38D9FF9B997D}" type="slidenum">
              <a:rPr lang="en-US" altLang="en-US" sz="1400"/>
              <a:pPr>
                <a:spcBef>
                  <a:spcPct val="0"/>
                </a:spcBef>
                <a:buFontTx/>
                <a:buNone/>
              </a:pPr>
              <a:t>7</a:t>
            </a:fld>
            <a:endParaRPr lang="en-US" altLang="en-US" sz="1400"/>
          </a:p>
        </p:txBody>
      </p:sp>
      <p:sp>
        <p:nvSpPr>
          <p:cNvPr id="22534" name="Rectangle 1">
            <a:extLst>
              <a:ext uri="{FF2B5EF4-FFF2-40B4-BE49-F238E27FC236}">
                <a16:creationId xmlns:a16="http://schemas.microsoft.com/office/drawing/2014/main" id="{37C08D82-DC5B-46C8-8EE2-58B5F7A2C455}"/>
              </a:ext>
            </a:extLst>
          </p:cNvPr>
          <p:cNvSpPr>
            <a:spLocks noChangeArrowheads="1"/>
          </p:cNvSpPr>
          <p:nvPr/>
        </p:nvSpPr>
        <p:spPr bwMode="auto">
          <a:xfrm>
            <a:off x="656740" y="1185515"/>
            <a:ext cx="568690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200" dirty="0">
                <a:latin typeface="Arial" panose="020B0604020202020204" pitchFamily="34" charset="0"/>
              </a:rPr>
              <a:t>OUTINGS AND EVENTS</a:t>
            </a:r>
          </a:p>
          <a:p>
            <a:pPr algn="ctr" eaLnBrk="1" hangingPunct="1">
              <a:spcBef>
                <a:spcPct val="50000"/>
              </a:spcBef>
              <a:buFontTx/>
              <a:buNone/>
            </a:pPr>
            <a:r>
              <a:rPr lang="en-US" altLang="en-US" sz="1200" dirty="0">
                <a:latin typeface="Arial" panose="020B0604020202020204" pitchFamily="34" charset="0"/>
              </a:rPr>
              <a:t>30 November 2021</a:t>
            </a:r>
          </a:p>
          <a:p>
            <a:pPr algn="ctr" eaLnBrk="1" hangingPunct="1">
              <a:spcBef>
                <a:spcPct val="50000"/>
              </a:spcBef>
              <a:buFontTx/>
              <a:buNone/>
            </a:pPr>
            <a:r>
              <a:rPr lang="en-US" altLang="en-US" sz="1200" dirty="0">
                <a:latin typeface="Arial" panose="020B0604020202020204" pitchFamily="34" charset="0"/>
              </a:rPr>
              <a:t>Railroad Bridge site Buena Vista CO.</a:t>
            </a:r>
          </a:p>
          <a:p>
            <a:pPr algn="ctr" eaLnBrk="1" hangingPunct="1">
              <a:spcBef>
                <a:spcPct val="50000"/>
              </a:spcBef>
              <a:buFontTx/>
              <a:buNone/>
            </a:pPr>
            <a:endParaRPr lang="en-US" altLang="en-US" sz="1200" dirty="0">
              <a:latin typeface="Arial" panose="020B0604020202020204" pitchFamily="34" charset="0"/>
            </a:endParaRPr>
          </a:p>
        </p:txBody>
      </p:sp>
      <p:pic>
        <p:nvPicPr>
          <p:cNvPr id="3" name="Picture 2">
            <a:extLst>
              <a:ext uri="{FF2B5EF4-FFF2-40B4-BE49-F238E27FC236}">
                <a16:creationId xmlns:a16="http://schemas.microsoft.com/office/drawing/2014/main" id="{EDC47515-83B4-D440-A7A6-17510BE4A6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40" y="2031024"/>
            <a:ext cx="1325720" cy="1768538"/>
          </a:xfrm>
          <a:prstGeom prst="rect">
            <a:avLst/>
          </a:prstGeom>
        </p:spPr>
      </p:pic>
      <p:pic>
        <p:nvPicPr>
          <p:cNvPr id="5" name="Picture 4">
            <a:extLst>
              <a:ext uri="{FF2B5EF4-FFF2-40B4-BE49-F238E27FC236}">
                <a16:creationId xmlns:a16="http://schemas.microsoft.com/office/drawing/2014/main" id="{92178C19-E81A-4F47-B181-6FE74DCCD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012" y="2066654"/>
            <a:ext cx="1299681" cy="1732908"/>
          </a:xfrm>
          <a:prstGeom prst="rect">
            <a:avLst/>
          </a:prstGeom>
        </p:spPr>
      </p:pic>
      <p:pic>
        <p:nvPicPr>
          <p:cNvPr id="7" name="Picture 6">
            <a:extLst>
              <a:ext uri="{FF2B5EF4-FFF2-40B4-BE49-F238E27FC236}">
                <a16:creationId xmlns:a16="http://schemas.microsoft.com/office/drawing/2014/main" id="{C4666F1D-20CB-E84D-87AB-8DFBBA9A3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1776" y="2066654"/>
            <a:ext cx="1273560" cy="1698956"/>
          </a:xfrm>
          <a:prstGeom prst="rect">
            <a:avLst/>
          </a:prstGeom>
        </p:spPr>
      </p:pic>
      <p:sp>
        <p:nvSpPr>
          <p:cNvPr id="8" name="TextBox 7">
            <a:extLst>
              <a:ext uri="{FF2B5EF4-FFF2-40B4-BE49-F238E27FC236}">
                <a16:creationId xmlns:a16="http://schemas.microsoft.com/office/drawing/2014/main" id="{E54BC1B7-5CD0-EF4E-AAA3-6C3622BA6D76}"/>
              </a:ext>
            </a:extLst>
          </p:cNvPr>
          <p:cNvSpPr txBox="1"/>
          <p:nvPr/>
        </p:nvSpPr>
        <p:spPr>
          <a:xfrm>
            <a:off x="1004900" y="4094168"/>
            <a:ext cx="4686660" cy="461665"/>
          </a:xfrm>
          <a:prstGeom prst="rect">
            <a:avLst/>
          </a:prstGeom>
          <a:noFill/>
        </p:spPr>
        <p:txBody>
          <a:bodyPr wrap="square" rtlCol="0">
            <a:spAutoFit/>
          </a:bodyPr>
          <a:lstStyle/>
          <a:p>
            <a:pPr algn="ctr"/>
            <a:r>
              <a:rPr lang="en-US" dirty="0"/>
              <a:t>Photos courtesy John </a:t>
            </a:r>
            <a:r>
              <a:rPr lang="en-US" dirty="0" err="1"/>
              <a:t>Michler</a:t>
            </a:r>
            <a:r>
              <a:rPr lang="en-US" dirty="0"/>
              <a:t> who was the winner with the large picker in the center photo.</a:t>
            </a:r>
          </a:p>
        </p:txBody>
      </p:sp>
      <p:pic>
        <p:nvPicPr>
          <p:cNvPr id="10" name="Picture 9">
            <a:extLst>
              <a:ext uri="{FF2B5EF4-FFF2-40B4-BE49-F238E27FC236}">
                <a16:creationId xmlns:a16="http://schemas.microsoft.com/office/drawing/2014/main" id="{58D39070-C19C-4047-8B48-9933743F3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5463" y="2066654"/>
            <a:ext cx="1714500" cy="1739900"/>
          </a:xfrm>
          <a:prstGeom prst="rect">
            <a:avLst/>
          </a:prstGeom>
        </p:spPr>
      </p:pic>
      <p:pic>
        <p:nvPicPr>
          <p:cNvPr id="4" name="Picture 3">
            <a:extLst>
              <a:ext uri="{FF2B5EF4-FFF2-40B4-BE49-F238E27FC236}">
                <a16:creationId xmlns:a16="http://schemas.microsoft.com/office/drawing/2014/main" id="{B56BB7F4-F7A5-7548-9BED-7CA97A9233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1641" y="4850439"/>
            <a:ext cx="2423695" cy="1817771"/>
          </a:xfrm>
          <a:prstGeom prst="rect">
            <a:avLst/>
          </a:prstGeom>
        </p:spPr>
      </p:pic>
      <p:pic>
        <p:nvPicPr>
          <p:cNvPr id="9" name="Picture 8">
            <a:extLst>
              <a:ext uri="{FF2B5EF4-FFF2-40B4-BE49-F238E27FC236}">
                <a16:creationId xmlns:a16="http://schemas.microsoft.com/office/drawing/2014/main" id="{55917B60-09C6-324D-82AC-F59102837F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040" y="4780052"/>
            <a:ext cx="2611391" cy="1958543"/>
          </a:xfrm>
          <a:prstGeom prst="rect">
            <a:avLst/>
          </a:prstGeom>
        </p:spPr>
      </p:pic>
    </p:spTree>
    <p:extLst>
      <p:ext uri="{BB962C8B-B14F-4D97-AF65-F5344CB8AC3E}">
        <p14:creationId xmlns:p14="http://schemas.microsoft.com/office/powerpoint/2010/main" val="1069927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Date Placeholder 1">
            <a:extLst>
              <a:ext uri="{FF2B5EF4-FFF2-40B4-BE49-F238E27FC236}">
                <a16:creationId xmlns:a16="http://schemas.microsoft.com/office/drawing/2014/main" id="{DD246B67-089A-4D2F-905D-DA931E2EE177}"/>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0789CED-820F-4779-8900-B3CFDBC73B82}" type="datetime1">
              <a:rPr lang="en-US" altLang="en-US" sz="800" smtClean="0"/>
              <a:pPr>
                <a:spcBef>
                  <a:spcPct val="0"/>
                </a:spcBef>
                <a:buFontTx/>
                <a:buNone/>
              </a:pPr>
              <a:t>11/23/2021</a:t>
            </a:fld>
            <a:endParaRPr lang="en-US" altLang="en-US" sz="800" dirty="0"/>
          </a:p>
        </p:txBody>
      </p:sp>
      <p:sp>
        <p:nvSpPr>
          <p:cNvPr id="23554" name="Slide Number Placeholder 2">
            <a:extLst>
              <a:ext uri="{FF2B5EF4-FFF2-40B4-BE49-F238E27FC236}">
                <a16:creationId xmlns:a16="http://schemas.microsoft.com/office/drawing/2014/main" id="{BEE529E0-C88C-429B-973C-570B4F35BD8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2A93E83-E7CD-4FFD-B224-90BDFC1E7C6B}" type="slidenum">
              <a:rPr lang="en-US" altLang="en-US" sz="800"/>
              <a:pPr>
                <a:spcBef>
                  <a:spcPct val="0"/>
                </a:spcBef>
                <a:buFontTx/>
                <a:buNone/>
              </a:pPr>
              <a:t>8</a:t>
            </a:fld>
            <a:endParaRPr lang="en-US" altLang="en-US" sz="800" dirty="0"/>
          </a:p>
        </p:txBody>
      </p:sp>
      <p:sp>
        <p:nvSpPr>
          <p:cNvPr id="23555" name="Rectangle 5">
            <a:extLst>
              <a:ext uri="{FF2B5EF4-FFF2-40B4-BE49-F238E27FC236}">
                <a16:creationId xmlns:a16="http://schemas.microsoft.com/office/drawing/2014/main" id="{12DAAD86-7E6A-4D1A-AEF3-C81324A7FFE5}"/>
              </a:ext>
            </a:extLst>
          </p:cNvPr>
          <p:cNvSpPr>
            <a:spLocks noChangeArrowheads="1"/>
          </p:cNvSpPr>
          <p:nvPr/>
        </p:nvSpPr>
        <p:spPr bwMode="auto">
          <a:xfrm>
            <a:off x="741363" y="2160022"/>
            <a:ext cx="39560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800"/>
          </a:p>
        </p:txBody>
      </p:sp>
      <p:sp>
        <p:nvSpPr>
          <p:cNvPr id="2" name="Rectangle 2">
            <a:extLst>
              <a:ext uri="{FF2B5EF4-FFF2-40B4-BE49-F238E27FC236}">
                <a16:creationId xmlns:a16="http://schemas.microsoft.com/office/drawing/2014/main" id="{4E8C085E-6344-F64E-85CE-C458A21C940E}"/>
              </a:ext>
            </a:extLst>
          </p:cNvPr>
          <p:cNvSpPr>
            <a:spLocks noChangeArrowheads="1"/>
          </p:cNvSpPr>
          <p:nvPr/>
        </p:nvSpPr>
        <p:spPr bwMode="auto">
          <a:xfrm>
            <a:off x="0" y="-107722"/>
            <a:ext cx="18473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800"/>
          </a:p>
        </p:txBody>
      </p:sp>
      <p:sp>
        <p:nvSpPr>
          <p:cNvPr id="12" name="Rectangle 1">
            <a:extLst>
              <a:ext uri="{FF2B5EF4-FFF2-40B4-BE49-F238E27FC236}">
                <a16:creationId xmlns:a16="http://schemas.microsoft.com/office/drawing/2014/main" id="{53F445BD-B92D-1B46-907E-7D9D2A201B71}"/>
              </a:ext>
            </a:extLst>
          </p:cNvPr>
          <p:cNvSpPr>
            <a:spLocks noChangeArrowheads="1"/>
          </p:cNvSpPr>
          <p:nvPr/>
        </p:nvSpPr>
        <p:spPr bwMode="auto">
          <a:xfrm>
            <a:off x="656740" y="1175355"/>
            <a:ext cx="5686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en-US" altLang="en-US" sz="800" dirty="0">
              <a:latin typeface="Arial" panose="020B0604020202020204" pitchFamily="34" charset="0"/>
            </a:endParaRPr>
          </a:p>
          <a:p>
            <a:pPr algn="ctr" eaLnBrk="1" hangingPunct="1">
              <a:spcBef>
                <a:spcPct val="50000"/>
              </a:spcBef>
              <a:buFontTx/>
              <a:buNone/>
            </a:pPr>
            <a:endParaRPr lang="en-US" altLang="en-US" sz="800" dirty="0">
              <a:latin typeface="Arial" panose="020B0604020202020204" pitchFamily="34" charset="0"/>
            </a:endParaRPr>
          </a:p>
        </p:txBody>
      </p:sp>
      <p:sp>
        <p:nvSpPr>
          <p:cNvPr id="13" name="Rectangle 5">
            <a:extLst>
              <a:ext uri="{FF2B5EF4-FFF2-40B4-BE49-F238E27FC236}">
                <a16:creationId xmlns:a16="http://schemas.microsoft.com/office/drawing/2014/main" id="{191347D5-88D8-9543-8DC8-706A42004979}"/>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1BB47D84-6AFF-9F45-9765-F591FE33AF9D}"/>
              </a:ext>
            </a:extLst>
          </p:cNvPr>
          <p:cNvSpPr>
            <a:spLocks noChangeArrowheads="1"/>
          </p:cNvSpPr>
          <p:nvPr/>
        </p:nvSpPr>
        <p:spPr bwMode="auto">
          <a:xfrm>
            <a:off x="0" y="9625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9F6FB9C1-792D-C442-A5C8-BB6E6B306F4E}"/>
              </a:ext>
            </a:extLst>
          </p:cNvPr>
          <p:cNvSpPr txBox="1"/>
          <p:nvPr/>
        </p:nvSpPr>
        <p:spPr>
          <a:xfrm>
            <a:off x="365079" y="464244"/>
            <a:ext cx="6022807" cy="461665"/>
          </a:xfrm>
          <a:prstGeom prst="rect">
            <a:avLst/>
          </a:prstGeom>
          <a:noFill/>
        </p:spPr>
        <p:txBody>
          <a:bodyPr wrap="square" rtlCol="0">
            <a:spAutoFit/>
          </a:bodyPr>
          <a:lstStyle/>
          <a:p>
            <a:pPr algn="ctr"/>
            <a:endParaRPr lang="en-US" dirty="0"/>
          </a:p>
          <a:p>
            <a:pPr algn="ctr"/>
            <a:endParaRPr lang="en-US" dirty="0"/>
          </a:p>
        </p:txBody>
      </p:sp>
      <p:pic>
        <p:nvPicPr>
          <p:cNvPr id="1025" name="Picture 1" descr="/var/folders/sc/xjkr0vxd6lnd3fjpyvzzwj8h0000gn/T/com.microsoft.Powerpoint/WebArchiveCopyPasteTempFiles/b31b32cb-27cc-42b7-bd00-7514408c79e9.png">
            <a:extLst>
              <a:ext uri="{FF2B5EF4-FFF2-40B4-BE49-F238E27FC236}">
                <a16:creationId xmlns:a16="http://schemas.microsoft.com/office/drawing/2014/main" id="{31E9BD8F-AA9A-1642-ADF9-A41AF253B5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482" y="712145"/>
            <a:ext cx="2949740" cy="21585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00F2E8B-9030-BC4E-B247-C8100E95D3C9}"/>
              </a:ext>
            </a:extLst>
          </p:cNvPr>
          <p:cNvSpPr>
            <a:spLocks noChangeArrowheads="1"/>
          </p:cNvSpPr>
          <p:nvPr/>
        </p:nvSpPr>
        <p:spPr bwMode="auto">
          <a:xfrm>
            <a:off x="425116" y="3338807"/>
            <a:ext cx="600776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Open Sans"/>
              </a:rPr>
              <a:t>2021, 14 September - 18 December</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Open Sans"/>
              </a:rPr>
              <a:t>The massacre of striking miners and their families at Ludlow, Colorado, on April 20, 1914, made newspaper headlines worldwide. Coal miners had gone on strike in September 1913 to protest unsafe working conditions, long hours and low pay, and non-compliance with state mining laws by several coal mining companies, including Colorado Fuel &amp; Iron and Victor American Fuel Company. Miners and their families established a number of tent colonies; Ludlow was located twelve miles northwest of Trinidad. Gunfire between strikers and state militia troops took place on April 20 and resulted in more than twenty deaths. The camp was overrun and burned by the troops. In the long run, the terrible calamity at Ludlow led to federal and state legislation designed to address the complaints of miners against their employers.</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Open Sans"/>
              </a:rPr>
              <a:t>This exhibit is curated by the Department of Anthropology at the University of Colorado, Colorado Springs. With the permission of the United Mine Workers of America, the UCCS department, and in conjunction two other universities, they performed archaeological digs at Ludlow that helped to answer a number of questions about the site. Using storyboards, artifacts from the camp found by the department students and professors, and artifacts from the museum’s collections, Killing for Coal tells the Ludlow story.</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Open Sans"/>
              </a:rPr>
              <a:t>Thank you to </a:t>
            </a:r>
            <a:r>
              <a:rPr kumimoji="0" lang="en-US" altLang="en-US" b="0" i="0" u="none" strike="noStrike" cap="none" normalizeH="0" baseline="0" dirty="0" err="1">
                <a:ln>
                  <a:noFill/>
                </a:ln>
                <a:solidFill>
                  <a:srgbClr val="000000"/>
                </a:solidFill>
                <a:effectLst/>
                <a:latin typeface="Open Sans"/>
              </a:rPr>
              <a:t>Dr</a:t>
            </a:r>
            <a:r>
              <a:rPr kumimoji="0" lang="en-US" altLang="en-US" b="0" i="0" u="none" strike="noStrike" cap="none" normalizeH="0" baseline="0" dirty="0">
                <a:ln>
                  <a:noFill/>
                </a:ln>
                <a:solidFill>
                  <a:srgbClr val="000000"/>
                </a:solidFill>
                <a:effectLst/>
                <a:latin typeface="Open Sans"/>
              </a:rPr>
              <a:t> Karin Larkin , Assistant Professor and Curator of Anthropology at UCCS. who opened our exhibit with a fascinating lecture. Her students, (Spring  Semester 2021), wrote the text for this exhibit and assembled the images and artifacts, with assistance from staff at WMMI. The exhibit will close December 18, 2021.</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000000"/>
                </a:solidFill>
                <a:effectLst/>
                <a:latin typeface="Open Sans"/>
              </a:rPr>
              <a:t>The Killing for Coal special exhibit is publicly accessible during the museum’s normal business hours of 9am-4pm Monday-Saturday. Regular museum admission rates apply.</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Open Sans"/>
              </a:rPr>
              <a:t>Photo is available from the United States Library of Congress Prints and Photographs division under digital ID ggbain.15859. Public Domain File: Ruins of Ludlow restored. created 1 January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6B998DA9-F3E0-DA42-878F-05D5842F1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04" y="1141623"/>
            <a:ext cx="2572753" cy="10171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0C54BE-9ED4-4947-869E-5336635ACA0E}"/>
              </a:ext>
            </a:extLst>
          </p:cNvPr>
          <p:cNvSpPr>
            <a:spLocks noGrp="1"/>
          </p:cNvSpPr>
          <p:nvPr>
            <p:ph type="dt" sz="half" idx="10"/>
          </p:nvPr>
        </p:nvSpPr>
        <p:spPr/>
        <p:txBody>
          <a:bodyPr/>
          <a:lstStyle/>
          <a:p>
            <a:pPr>
              <a:defRPr/>
            </a:pPr>
            <a:fld id="{FF8BD9D2-2FEA-40CD-8CAC-2B2B7568BF7D}" type="datetime1">
              <a:rPr lang="en-US" smtClean="0"/>
              <a:pPr>
                <a:defRPr/>
              </a:pPr>
              <a:t>11/23/2021</a:t>
            </a:fld>
            <a:endParaRPr lang="en-US"/>
          </a:p>
        </p:txBody>
      </p:sp>
      <p:sp>
        <p:nvSpPr>
          <p:cNvPr id="3" name="Slide Number Placeholder 2">
            <a:extLst>
              <a:ext uri="{FF2B5EF4-FFF2-40B4-BE49-F238E27FC236}">
                <a16:creationId xmlns:a16="http://schemas.microsoft.com/office/drawing/2014/main" id="{1E639BEA-E44B-E741-AA91-AF567B863AC3}"/>
              </a:ext>
            </a:extLst>
          </p:cNvPr>
          <p:cNvSpPr>
            <a:spLocks noGrp="1"/>
          </p:cNvSpPr>
          <p:nvPr>
            <p:ph type="sldNum" sz="quarter" idx="12"/>
          </p:nvPr>
        </p:nvSpPr>
        <p:spPr/>
        <p:txBody>
          <a:bodyPr/>
          <a:lstStyle/>
          <a:p>
            <a:fld id="{B843D7EB-1392-43DA-B7B2-D3F79F14C87D}" type="slidenum">
              <a:rPr lang="en-US" altLang="en-US" smtClean="0"/>
              <a:pPr/>
              <a:t>9</a:t>
            </a:fld>
            <a:endParaRPr lang="en-US" altLang="en-US"/>
          </a:p>
        </p:txBody>
      </p:sp>
      <p:pic>
        <p:nvPicPr>
          <p:cNvPr id="5" name="Picture 4">
            <a:extLst>
              <a:ext uri="{FF2B5EF4-FFF2-40B4-BE49-F238E27FC236}">
                <a16:creationId xmlns:a16="http://schemas.microsoft.com/office/drawing/2014/main" id="{21201321-A882-4346-9157-DC343A13C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469"/>
            <a:ext cx="6858000" cy="5038702"/>
          </a:xfrm>
          <a:prstGeom prst="rect">
            <a:avLst/>
          </a:prstGeom>
        </p:spPr>
      </p:pic>
    </p:spTree>
    <p:extLst>
      <p:ext uri="{BB962C8B-B14F-4D97-AF65-F5344CB8AC3E}">
        <p14:creationId xmlns:p14="http://schemas.microsoft.com/office/powerpoint/2010/main" val="1349440851"/>
      </p:ext>
    </p:extLst>
  </p:cSld>
  <p:clrMapOvr>
    <a:masterClrMapping/>
  </p:clrMapOvr>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EF2A21"/>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8891</TotalTime>
  <Words>2105</Words>
  <Application>Microsoft Office PowerPoint</Application>
  <PresentationFormat>On-screen Show (4:3)</PresentationFormat>
  <Paragraphs>170</Paragraphs>
  <Slides>10</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AvantGarde Bk BT</vt:lpstr>
      <vt:lpstr>Calibri</vt:lpstr>
      <vt:lpstr>GoudyHandtooled BT</vt:lpstr>
      <vt:lpstr>Impact</vt:lpstr>
      <vt:lpstr>Open Sans</vt:lpstr>
      <vt:lpstr>Times New Roman</vt:lpstr>
      <vt:lpstr>Verdana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Alton</dc:creator>
  <cp:lastModifiedBy>Paul Covington</cp:lastModifiedBy>
  <cp:revision>230</cp:revision>
  <cp:lastPrinted>2021-09-26T23:29:47Z</cp:lastPrinted>
  <dcterms:created xsi:type="dcterms:W3CDTF">2006-09-10T21:11:49Z</dcterms:created>
  <dcterms:modified xsi:type="dcterms:W3CDTF">2021-11-23T14:12:13Z</dcterms:modified>
</cp:coreProperties>
</file>